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Tinos"/>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A5BDD2A1-7548-4F52-8B74-5F5F86A9FA0A}">
  <a:tblStyle styleId="{A5BDD2A1-7548-4F52-8B74-5F5F86A9FA0A}"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 styleId="{4FE175F9-BE09-4AF1-B073-04161907870E}" styleName="Table_1"/>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Tinos-bold.fntdata"/><Relationship Id="rId10" Type="http://schemas.openxmlformats.org/officeDocument/2006/relationships/slide" Target="slides/slide5.xml"/><Relationship Id="rId21" Type="http://schemas.openxmlformats.org/officeDocument/2006/relationships/font" Target="fonts/Tinos-regular.fntdata"/><Relationship Id="rId13" Type="http://schemas.openxmlformats.org/officeDocument/2006/relationships/slide" Target="slides/slide8.xml"/><Relationship Id="rId24" Type="http://schemas.openxmlformats.org/officeDocument/2006/relationships/font" Target="fonts/Tinos-boldItalic.fntdata"/><Relationship Id="rId12" Type="http://schemas.openxmlformats.org/officeDocument/2006/relationships/slide" Target="slides/slide7.xml"/><Relationship Id="rId23" Type="http://schemas.openxmlformats.org/officeDocument/2006/relationships/font" Target="fonts/Tinos-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6" name="Shape 196"/>
        <p:cNvGrpSpPr/>
        <p:nvPr/>
      </p:nvGrpSpPr>
      <p:grpSpPr>
        <a:xfrm>
          <a:off x="0" y="0"/>
          <a:ext cx="0" cy="0"/>
          <a:chOff x="0" y="0"/>
          <a:chExt cx="0" cy="0"/>
        </a:xfrm>
      </p:grpSpPr>
      <p:sp>
        <p:nvSpPr>
          <p:cNvPr id="197" name="Shape 1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8" name="Shape 1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6" name="Shape 2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6" name="Shape 216"/>
        <p:cNvGrpSpPr/>
        <p:nvPr/>
      </p:nvGrpSpPr>
      <p:grpSpPr>
        <a:xfrm>
          <a:off x="0" y="0"/>
          <a:ext cx="0" cy="0"/>
          <a:chOff x="0" y="0"/>
          <a:chExt cx="0" cy="0"/>
        </a:xfrm>
      </p:grpSpPr>
      <p:sp>
        <p:nvSpPr>
          <p:cNvPr id="217" name="Shape 21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18" name="Shape 21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2" name="Shape 282"/>
        <p:cNvGrpSpPr/>
        <p:nvPr/>
      </p:nvGrpSpPr>
      <p:grpSpPr>
        <a:xfrm>
          <a:off x="0" y="0"/>
          <a:ext cx="0" cy="0"/>
          <a:chOff x="0" y="0"/>
          <a:chExt cx="0" cy="0"/>
        </a:xfrm>
      </p:grpSpPr>
      <p:sp>
        <p:nvSpPr>
          <p:cNvPr id="283" name="Shape 2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4" name="Shape 2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0" name="Shape 290"/>
        <p:cNvGrpSpPr/>
        <p:nvPr/>
      </p:nvGrpSpPr>
      <p:grpSpPr>
        <a:xfrm>
          <a:off x="0" y="0"/>
          <a:ext cx="0" cy="0"/>
          <a:chOff x="0" y="0"/>
          <a:chExt cx="0" cy="0"/>
        </a:xfrm>
      </p:grpSpPr>
      <p:sp>
        <p:nvSpPr>
          <p:cNvPr id="291" name="Shape 2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2" name="Shape 2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0" name="Shape 310"/>
        <p:cNvGrpSpPr/>
        <p:nvPr/>
      </p:nvGrpSpPr>
      <p:grpSpPr>
        <a:xfrm>
          <a:off x="0" y="0"/>
          <a:ext cx="0" cy="0"/>
          <a:chOff x="0" y="0"/>
          <a:chExt cx="0" cy="0"/>
        </a:xfrm>
      </p:grpSpPr>
      <p:sp>
        <p:nvSpPr>
          <p:cNvPr id="311" name="Shape 3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2" name="Shape 3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 name="Shape 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 name="Shape 83"/>
        <p:cNvGrpSpPr/>
        <p:nvPr/>
      </p:nvGrpSpPr>
      <p:grpSpPr>
        <a:xfrm>
          <a:off x="0" y="0"/>
          <a:ext cx="0" cy="0"/>
          <a:chOff x="0" y="0"/>
          <a:chExt cx="0" cy="0"/>
        </a:xfrm>
      </p:grpSpPr>
      <p:sp>
        <p:nvSpPr>
          <p:cNvPr id="84" name="Shape 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 name="Shape 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 name="Shape 1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1" name="Shape 1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CCCCCC"/>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0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06.jpg"/><Relationship Id="rId4" Type="http://schemas.openxmlformats.org/officeDocument/2006/relationships/image" Target="../media/image16.png"/><Relationship Id="rId5" Type="http://schemas.openxmlformats.org/officeDocument/2006/relationships/image" Target="../media/image0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09.png"/><Relationship Id="rId4" Type="http://schemas.openxmlformats.org/officeDocument/2006/relationships/image" Target="../media/image0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3.jpg"/><Relationship Id="rId4" Type="http://schemas.openxmlformats.org/officeDocument/2006/relationships/image" Target="../media/image15.jpg"/><Relationship Id="rId5" Type="http://schemas.openxmlformats.org/officeDocument/2006/relationships/image" Target="../media/image12.png"/><Relationship Id="rId6"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0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0.png"/><Relationship Id="rId4" Type="http://schemas.openxmlformats.org/officeDocument/2006/relationships/image" Target="../media/image10.png"/><Relationship Id="rId5" Type="http://schemas.openxmlformats.org/officeDocument/2006/relationships/image" Target="../media/image0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0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0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 name="Shape 53"/>
        <p:cNvGrpSpPr/>
        <p:nvPr/>
      </p:nvGrpSpPr>
      <p:grpSpPr>
        <a:xfrm>
          <a:off x="0" y="0"/>
          <a:ext cx="0" cy="0"/>
          <a:chOff x="0" y="0"/>
          <a:chExt cx="0" cy="0"/>
        </a:xfrm>
      </p:grpSpPr>
      <p:sp>
        <p:nvSpPr>
          <p:cNvPr id="54" name="Shape 54"/>
          <p:cNvSpPr txBox="1"/>
          <p:nvPr/>
        </p:nvSpPr>
        <p:spPr>
          <a:xfrm>
            <a:off x="151450" y="60150"/>
            <a:ext cx="8705100" cy="53010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SzPct val="25000"/>
              <a:buFont typeface="Calibri"/>
              <a:buNone/>
            </a:pPr>
            <a:r>
              <a:rPr b="1" i="0" lang="en" sz="3400" u="none" cap="none" strike="noStrike">
                <a:solidFill>
                  <a:srgbClr val="000000"/>
                </a:solidFill>
              </a:rPr>
              <a:t>Team</a:t>
            </a:r>
            <a:r>
              <a:rPr b="1" lang="en" sz="3400">
                <a:solidFill>
                  <a:srgbClr val="000000"/>
                </a:solidFill>
              </a:rPr>
              <a:t> 24</a:t>
            </a:r>
            <a:r>
              <a:rPr b="1" i="0" lang="en" sz="3400" u="none" cap="none" strike="noStrike">
                <a:solidFill>
                  <a:srgbClr val="000000"/>
                </a:solidFill>
              </a:rPr>
              <a:t>	</a:t>
            </a:r>
            <a:r>
              <a:rPr b="1" lang="en" sz="3400">
                <a:solidFill>
                  <a:srgbClr val="000000"/>
                </a:solidFill>
              </a:rPr>
              <a:t> - Ground Penetrating Radar</a:t>
            </a:r>
          </a:p>
        </p:txBody>
      </p:sp>
      <p:sp>
        <p:nvSpPr>
          <p:cNvPr id="55" name="Shape 55"/>
          <p:cNvSpPr txBox="1"/>
          <p:nvPr/>
        </p:nvSpPr>
        <p:spPr>
          <a:xfrm>
            <a:off x="714075" y="969598"/>
            <a:ext cx="7579800" cy="633600"/>
          </a:xfrm>
          <a:prstGeom prst="rect">
            <a:avLst/>
          </a:prstGeom>
          <a:noFill/>
          <a:ln>
            <a:noFill/>
          </a:ln>
        </p:spPr>
        <p:txBody>
          <a:bodyPr anchorCtr="0" anchor="t" bIns="91425" lIns="91425" rIns="91425" tIns="91425">
            <a:noAutofit/>
          </a:bodyPr>
          <a:lstStyle/>
          <a:p>
            <a:pPr lvl="0" rtl="0" algn="ctr">
              <a:spcBef>
                <a:spcPts val="0"/>
              </a:spcBef>
              <a:buNone/>
            </a:pPr>
            <a:r>
              <a:rPr lang="en" sz="1800"/>
              <a:t>Objective:  To </a:t>
            </a:r>
            <a:r>
              <a:rPr lang="en" sz="1800">
                <a:solidFill>
                  <a:srgbClr val="000000"/>
                </a:solidFill>
              </a:rPr>
              <a:t>create a ground penetrating radar system to serve as a non-destructive method for mapping plant root systems</a:t>
            </a:r>
          </a:p>
        </p:txBody>
      </p:sp>
      <p:sp>
        <p:nvSpPr>
          <p:cNvPr id="56" name="Shape 56"/>
          <p:cNvSpPr txBox="1"/>
          <p:nvPr/>
        </p:nvSpPr>
        <p:spPr>
          <a:xfrm>
            <a:off x="714088" y="620315"/>
            <a:ext cx="7579800" cy="319200"/>
          </a:xfrm>
          <a:prstGeom prst="rect">
            <a:avLst/>
          </a:prstGeom>
          <a:noFill/>
          <a:ln>
            <a:noFill/>
          </a:ln>
        </p:spPr>
        <p:txBody>
          <a:bodyPr anchorCtr="0" anchor="t" bIns="91425" lIns="91425" rIns="91425" tIns="91425">
            <a:noAutofit/>
          </a:bodyPr>
          <a:lstStyle/>
          <a:p>
            <a:pPr lvl="0" rtl="0" algn="ctr">
              <a:spcBef>
                <a:spcPts val="0"/>
              </a:spcBef>
              <a:buNone/>
            </a:pPr>
            <a:r>
              <a:rPr lang="en"/>
              <a:t>Tyler Castro, Daniel Miller, Coy Coburn, Michael Turner</a:t>
            </a:r>
          </a:p>
        </p:txBody>
      </p:sp>
      <p:sp>
        <p:nvSpPr>
          <p:cNvPr id="57" name="Shape 57"/>
          <p:cNvSpPr/>
          <p:nvPr/>
        </p:nvSpPr>
        <p:spPr>
          <a:xfrm>
            <a:off x="3950614" y="1712047"/>
            <a:ext cx="1106700" cy="530100"/>
          </a:xfrm>
          <a:prstGeom prst="rect">
            <a:avLst/>
          </a:prstGeom>
          <a:solidFill>
            <a:srgbClr val="CFE2F3"/>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t>Control Unit</a:t>
            </a:r>
          </a:p>
        </p:txBody>
      </p:sp>
      <p:sp>
        <p:nvSpPr>
          <p:cNvPr id="58" name="Shape 58"/>
          <p:cNvSpPr/>
          <p:nvPr/>
        </p:nvSpPr>
        <p:spPr>
          <a:xfrm>
            <a:off x="2892837" y="3220074"/>
            <a:ext cx="3222300" cy="1736400"/>
          </a:xfrm>
          <a:prstGeom prst="rect">
            <a:avLst/>
          </a:prstGeom>
          <a:solidFill>
            <a:srgbClr val="BF9000"/>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9" name="Shape 59"/>
          <p:cNvSpPr/>
          <p:nvPr/>
        </p:nvSpPr>
        <p:spPr>
          <a:xfrm>
            <a:off x="4051878" y="4426907"/>
            <a:ext cx="904200" cy="416400"/>
          </a:xfrm>
          <a:prstGeom prst="ellipse">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0" name="Shape 60"/>
          <p:cNvSpPr/>
          <p:nvPr/>
        </p:nvSpPr>
        <p:spPr>
          <a:xfrm>
            <a:off x="3359984" y="2702873"/>
            <a:ext cx="670500" cy="2586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1" name="Shape 61"/>
          <p:cNvSpPr/>
          <p:nvPr/>
        </p:nvSpPr>
        <p:spPr>
          <a:xfrm>
            <a:off x="4909228" y="2702873"/>
            <a:ext cx="670500" cy="2586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62" name="Shape 62"/>
          <p:cNvCxnSpPr>
            <a:stCxn id="63" idx="2"/>
            <a:endCxn id="59" idx="0"/>
          </p:cNvCxnSpPr>
          <p:nvPr/>
        </p:nvCxnSpPr>
        <p:spPr>
          <a:xfrm>
            <a:off x="3695122" y="3225833"/>
            <a:ext cx="808800" cy="1201200"/>
          </a:xfrm>
          <a:prstGeom prst="straightConnector1">
            <a:avLst/>
          </a:prstGeom>
          <a:noFill/>
          <a:ln cap="flat" cmpd="sng" w="9525">
            <a:solidFill>
              <a:srgbClr val="FF0000"/>
            </a:solidFill>
            <a:prstDash val="solid"/>
            <a:round/>
            <a:headEnd len="lg" w="lg" type="none"/>
            <a:tailEnd len="lg" w="lg" type="triangle"/>
          </a:ln>
        </p:spPr>
      </p:cxnSp>
      <p:cxnSp>
        <p:nvCxnSpPr>
          <p:cNvPr id="64" name="Shape 64"/>
          <p:cNvCxnSpPr>
            <a:stCxn id="59" idx="0"/>
            <a:endCxn id="65" idx="3"/>
          </p:cNvCxnSpPr>
          <p:nvPr/>
        </p:nvCxnSpPr>
        <p:spPr>
          <a:xfrm flipH="1" rot="10800000">
            <a:off x="4503978" y="3288407"/>
            <a:ext cx="904500" cy="1138500"/>
          </a:xfrm>
          <a:prstGeom prst="straightConnector1">
            <a:avLst/>
          </a:prstGeom>
          <a:noFill/>
          <a:ln cap="flat" cmpd="sng" w="9525">
            <a:solidFill>
              <a:srgbClr val="0000FF"/>
            </a:solidFill>
            <a:prstDash val="solid"/>
            <a:round/>
            <a:headEnd len="lg" w="lg" type="none"/>
            <a:tailEnd len="lg" w="lg" type="triangle"/>
          </a:ln>
        </p:spPr>
      </p:cxnSp>
      <p:cxnSp>
        <p:nvCxnSpPr>
          <p:cNvPr id="66" name="Shape 66"/>
          <p:cNvCxnSpPr>
            <a:stCxn id="60" idx="3"/>
            <a:endCxn id="61" idx="1"/>
          </p:cNvCxnSpPr>
          <p:nvPr/>
        </p:nvCxnSpPr>
        <p:spPr>
          <a:xfrm>
            <a:off x="4030484" y="2832173"/>
            <a:ext cx="878700" cy="0"/>
          </a:xfrm>
          <a:prstGeom prst="straightConnector1">
            <a:avLst/>
          </a:prstGeom>
          <a:noFill/>
          <a:ln cap="flat" cmpd="sng" w="9525">
            <a:solidFill>
              <a:srgbClr val="000000"/>
            </a:solidFill>
            <a:prstDash val="solid"/>
            <a:round/>
            <a:headEnd len="lg" w="lg" type="none"/>
            <a:tailEnd len="lg" w="lg" type="triangle"/>
          </a:ln>
        </p:spPr>
      </p:cxnSp>
      <p:cxnSp>
        <p:nvCxnSpPr>
          <p:cNvPr id="67" name="Shape 67"/>
          <p:cNvCxnSpPr>
            <a:stCxn id="57" idx="2"/>
            <a:endCxn id="60" idx="0"/>
          </p:cNvCxnSpPr>
          <p:nvPr/>
        </p:nvCxnSpPr>
        <p:spPr>
          <a:xfrm flipH="1">
            <a:off x="3695164" y="2242147"/>
            <a:ext cx="808800" cy="460800"/>
          </a:xfrm>
          <a:prstGeom prst="straightConnector1">
            <a:avLst/>
          </a:prstGeom>
          <a:noFill/>
          <a:ln cap="flat" cmpd="sng" w="9525">
            <a:solidFill>
              <a:srgbClr val="000000"/>
            </a:solidFill>
            <a:prstDash val="solid"/>
            <a:round/>
            <a:headEnd len="lg" w="lg" type="none"/>
            <a:tailEnd len="lg" w="lg" type="triangle"/>
          </a:ln>
        </p:spPr>
      </p:cxnSp>
      <p:cxnSp>
        <p:nvCxnSpPr>
          <p:cNvPr id="68" name="Shape 68"/>
          <p:cNvCxnSpPr>
            <a:stCxn id="61" idx="0"/>
            <a:endCxn id="57" idx="2"/>
          </p:cNvCxnSpPr>
          <p:nvPr/>
        </p:nvCxnSpPr>
        <p:spPr>
          <a:xfrm rot="10800000">
            <a:off x="4504078" y="2242073"/>
            <a:ext cx="740400" cy="460800"/>
          </a:xfrm>
          <a:prstGeom prst="straightConnector1">
            <a:avLst/>
          </a:prstGeom>
          <a:noFill/>
          <a:ln cap="flat" cmpd="sng" w="9525">
            <a:solidFill>
              <a:srgbClr val="000000"/>
            </a:solidFill>
            <a:prstDash val="solid"/>
            <a:round/>
            <a:headEnd len="lg" w="lg" type="none"/>
            <a:tailEnd len="lg" w="lg" type="triangle"/>
          </a:ln>
        </p:spPr>
      </p:cxnSp>
      <p:sp>
        <p:nvSpPr>
          <p:cNvPr id="69" name="Shape 69"/>
          <p:cNvSpPr txBox="1"/>
          <p:nvPr/>
        </p:nvSpPr>
        <p:spPr>
          <a:xfrm>
            <a:off x="5624294" y="2899374"/>
            <a:ext cx="1896000" cy="258600"/>
          </a:xfrm>
          <a:prstGeom prst="rect">
            <a:avLst/>
          </a:prstGeom>
          <a:noFill/>
          <a:ln>
            <a:noFill/>
          </a:ln>
        </p:spPr>
        <p:txBody>
          <a:bodyPr anchorCtr="0" anchor="t" bIns="91425" lIns="91425" rIns="91425" tIns="91425">
            <a:noAutofit/>
          </a:bodyPr>
          <a:lstStyle/>
          <a:p>
            <a:pPr lvl="0" rtl="0" algn="l">
              <a:spcBef>
                <a:spcPts val="0"/>
              </a:spcBef>
              <a:buNone/>
            </a:pPr>
            <a:r>
              <a:rPr lang="en" sz="1600">
                <a:solidFill>
                  <a:srgbClr val="0000FF"/>
                </a:solidFill>
              </a:rPr>
              <a:t>Receiver Antenna</a:t>
            </a:r>
          </a:p>
        </p:txBody>
      </p:sp>
      <p:sp>
        <p:nvSpPr>
          <p:cNvPr id="70" name="Shape 70"/>
          <p:cNvSpPr txBox="1"/>
          <p:nvPr/>
        </p:nvSpPr>
        <p:spPr>
          <a:xfrm>
            <a:off x="1390550" y="2899375"/>
            <a:ext cx="2184000" cy="258600"/>
          </a:xfrm>
          <a:prstGeom prst="rect">
            <a:avLst/>
          </a:prstGeom>
          <a:noFill/>
          <a:ln>
            <a:noFill/>
          </a:ln>
        </p:spPr>
        <p:txBody>
          <a:bodyPr anchorCtr="0" anchor="t" bIns="91425" lIns="91425" rIns="91425" tIns="91425">
            <a:noAutofit/>
          </a:bodyPr>
          <a:lstStyle/>
          <a:p>
            <a:pPr lvl="0" rtl="0" algn="l">
              <a:spcBef>
                <a:spcPts val="0"/>
              </a:spcBef>
              <a:buNone/>
            </a:pPr>
            <a:r>
              <a:rPr lang="en" sz="1600">
                <a:solidFill>
                  <a:srgbClr val="FF0000"/>
                </a:solidFill>
              </a:rPr>
              <a:t>Transmitter Antenna</a:t>
            </a:r>
          </a:p>
        </p:txBody>
      </p:sp>
      <p:sp>
        <p:nvSpPr>
          <p:cNvPr id="71" name="Shape 71"/>
          <p:cNvSpPr txBox="1"/>
          <p:nvPr/>
        </p:nvSpPr>
        <p:spPr>
          <a:xfrm>
            <a:off x="5024008" y="4483794"/>
            <a:ext cx="1063800" cy="360000"/>
          </a:xfrm>
          <a:prstGeom prst="rect">
            <a:avLst/>
          </a:prstGeom>
          <a:noFill/>
          <a:ln>
            <a:noFill/>
          </a:ln>
        </p:spPr>
        <p:txBody>
          <a:bodyPr anchorCtr="0" anchor="t" bIns="91425" lIns="91425" rIns="91425" tIns="91425">
            <a:noAutofit/>
          </a:bodyPr>
          <a:lstStyle/>
          <a:p>
            <a:pPr lvl="0" rtl="0" algn="l">
              <a:spcBef>
                <a:spcPts val="0"/>
              </a:spcBef>
              <a:buNone/>
            </a:pPr>
            <a:r>
              <a:rPr lang="en" sz="1200"/>
              <a:t>Buried Object</a:t>
            </a:r>
          </a:p>
        </p:txBody>
      </p:sp>
      <p:sp>
        <p:nvSpPr>
          <p:cNvPr id="72" name="Shape 72"/>
          <p:cNvSpPr txBox="1"/>
          <p:nvPr/>
        </p:nvSpPr>
        <p:spPr>
          <a:xfrm>
            <a:off x="4075153" y="2276229"/>
            <a:ext cx="857700" cy="258600"/>
          </a:xfrm>
          <a:prstGeom prst="rect">
            <a:avLst/>
          </a:prstGeom>
          <a:noFill/>
          <a:ln>
            <a:noFill/>
          </a:ln>
        </p:spPr>
        <p:txBody>
          <a:bodyPr anchorCtr="0" anchor="t" bIns="91425" lIns="91425" rIns="91425" tIns="91425">
            <a:noAutofit/>
          </a:bodyPr>
          <a:lstStyle/>
          <a:p>
            <a:pPr lvl="0" rtl="0" algn="ctr">
              <a:spcBef>
                <a:spcPts val="0"/>
              </a:spcBef>
              <a:buNone/>
            </a:pPr>
            <a:r>
              <a:rPr lang="en" sz="1200"/>
              <a:t>Direct Signal</a:t>
            </a:r>
          </a:p>
        </p:txBody>
      </p:sp>
      <p:sp>
        <p:nvSpPr>
          <p:cNvPr id="73" name="Shape 73"/>
          <p:cNvSpPr txBox="1"/>
          <p:nvPr/>
        </p:nvSpPr>
        <p:spPr>
          <a:xfrm rot="3367434">
            <a:off x="3433217" y="3734732"/>
            <a:ext cx="1332618" cy="252482"/>
          </a:xfrm>
          <a:prstGeom prst="rect">
            <a:avLst/>
          </a:prstGeom>
          <a:noFill/>
          <a:ln>
            <a:noFill/>
          </a:ln>
        </p:spPr>
        <p:txBody>
          <a:bodyPr anchorCtr="0" anchor="t" bIns="91425" lIns="91425" rIns="91425" tIns="91425">
            <a:noAutofit/>
          </a:bodyPr>
          <a:lstStyle/>
          <a:p>
            <a:pPr lvl="0" rtl="0" algn="ctr">
              <a:spcBef>
                <a:spcPts val="0"/>
              </a:spcBef>
              <a:buNone/>
            </a:pPr>
            <a:r>
              <a:rPr lang="en" sz="1600"/>
              <a:t>Transmitted Pulse</a:t>
            </a:r>
          </a:p>
        </p:txBody>
      </p:sp>
      <p:sp>
        <p:nvSpPr>
          <p:cNvPr id="65" name="Shape 65"/>
          <p:cNvSpPr txBox="1"/>
          <p:nvPr/>
        </p:nvSpPr>
        <p:spPr>
          <a:xfrm rot="-3185762">
            <a:off x="4439292" y="3647371"/>
            <a:ext cx="1211040" cy="250210"/>
          </a:xfrm>
          <a:prstGeom prst="rect">
            <a:avLst/>
          </a:prstGeom>
          <a:noFill/>
          <a:ln>
            <a:noFill/>
          </a:ln>
        </p:spPr>
        <p:txBody>
          <a:bodyPr anchorCtr="0" anchor="t" bIns="91425" lIns="91425" rIns="91425" tIns="91425">
            <a:noAutofit/>
          </a:bodyPr>
          <a:lstStyle/>
          <a:p>
            <a:pPr lvl="0" rtl="0" algn="ctr">
              <a:spcBef>
                <a:spcPts val="0"/>
              </a:spcBef>
              <a:buNone/>
            </a:pPr>
            <a:r>
              <a:rPr lang="en" sz="1600"/>
              <a:t>Reflected Pulse</a:t>
            </a:r>
          </a:p>
        </p:txBody>
      </p:sp>
      <p:sp>
        <p:nvSpPr>
          <p:cNvPr id="63" name="Shape 63"/>
          <p:cNvSpPr/>
          <p:nvPr/>
        </p:nvSpPr>
        <p:spPr>
          <a:xfrm>
            <a:off x="3474772" y="2967233"/>
            <a:ext cx="440700" cy="258600"/>
          </a:xfrm>
          <a:prstGeom prst="roundRect">
            <a:avLst>
              <a:gd fmla="val 16667" name="adj"/>
            </a:avLst>
          </a:prstGeom>
          <a:solidFill>
            <a:srgbClr val="FF0000"/>
          </a:solidFill>
          <a:ln cap="flat" cmpd="sng" w="9525">
            <a:solidFill>
              <a:srgbClr val="595959"/>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4" name="Shape 74"/>
          <p:cNvSpPr/>
          <p:nvPr/>
        </p:nvSpPr>
        <p:spPr>
          <a:xfrm>
            <a:off x="5024011" y="2972906"/>
            <a:ext cx="440700" cy="258600"/>
          </a:xfrm>
          <a:prstGeom prst="roundRect">
            <a:avLst>
              <a:gd fmla="val 16667" name="adj"/>
            </a:avLst>
          </a:prstGeom>
          <a:solidFill>
            <a:srgbClr val="0000FF"/>
          </a:solidFill>
          <a:ln cap="flat" cmpd="sng" w="9525">
            <a:solidFill>
              <a:srgbClr val="595959"/>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5" name="Shape 75"/>
          <p:cNvSpPr txBox="1"/>
          <p:nvPr/>
        </p:nvSpPr>
        <p:spPr>
          <a:xfrm>
            <a:off x="1636850" y="2169390"/>
            <a:ext cx="2040600" cy="163800"/>
          </a:xfrm>
          <a:prstGeom prst="rect">
            <a:avLst/>
          </a:prstGeom>
          <a:noFill/>
          <a:ln>
            <a:noFill/>
          </a:ln>
        </p:spPr>
        <p:txBody>
          <a:bodyPr anchorCtr="0" anchor="t" bIns="91425" lIns="91425" rIns="91425" tIns="91425">
            <a:noAutofit/>
          </a:bodyPr>
          <a:lstStyle/>
          <a:p>
            <a:pPr lvl="0" rtl="0" algn="ctr">
              <a:spcBef>
                <a:spcPts val="0"/>
              </a:spcBef>
              <a:buNone/>
            </a:pPr>
            <a:r>
              <a:rPr lang="en" sz="1800"/>
              <a:t>Transmitter Circuit</a:t>
            </a:r>
          </a:p>
        </p:txBody>
      </p:sp>
      <p:sp>
        <p:nvSpPr>
          <p:cNvPr id="76" name="Shape 76"/>
          <p:cNvSpPr txBox="1"/>
          <p:nvPr/>
        </p:nvSpPr>
        <p:spPr>
          <a:xfrm>
            <a:off x="5330499" y="2169387"/>
            <a:ext cx="1688100" cy="163800"/>
          </a:xfrm>
          <a:prstGeom prst="rect">
            <a:avLst/>
          </a:prstGeom>
          <a:noFill/>
          <a:ln>
            <a:noFill/>
          </a:ln>
        </p:spPr>
        <p:txBody>
          <a:bodyPr anchorCtr="0" anchor="t" bIns="91425" lIns="91425" rIns="91425" tIns="91425">
            <a:noAutofit/>
          </a:bodyPr>
          <a:lstStyle/>
          <a:p>
            <a:pPr lvl="0" rtl="0" algn="ctr">
              <a:spcBef>
                <a:spcPts val="0"/>
              </a:spcBef>
              <a:buNone/>
            </a:pPr>
            <a:r>
              <a:rPr lang="en" sz="1800"/>
              <a:t>Receiver Circuit</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9" name="Shape 199"/>
        <p:cNvGrpSpPr/>
        <p:nvPr/>
      </p:nvGrpSpPr>
      <p:grpSpPr>
        <a:xfrm>
          <a:off x="0" y="0"/>
          <a:ext cx="0" cy="0"/>
          <a:chOff x="0" y="0"/>
          <a:chExt cx="0" cy="0"/>
        </a:xfrm>
      </p:grpSpPr>
      <p:sp>
        <p:nvSpPr>
          <p:cNvPr id="200" name="Shape 200"/>
          <p:cNvSpPr txBox="1"/>
          <p:nvPr/>
        </p:nvSpPr>
        <p:spPr>
          <a:xfrm>
            <a:off x="148725" y="68225"/>
            <a:ext cx="4655400" cy="432600"/>
          </a:xfrm>
          <a:prstGeom prst="rect">
            <a:avLst/>
          </a:prstGeom>
          <a:noFill/>
          <a:ln>
            <a:noFill/>
          </a:ln>
        </p:spPr>
        <p:txBody>
          <a:bodyPr anchorCtr="0" anchor="t" bIns="91425" lIns="91425" rIns="91425" tIns="91425">
            <a:noAutofit/>
          </a:bodyPr>
          <a:lstStyle/>
          <a:p>
            <a:pPr lvl="0" rtl="0">
              <a:spcBef>
                <a:spcPts val="0"/>
              </a:spcBef>
              <a:buNone/>
            </a:pPr>
            <a:r>
              <a:rPr b="1" lang="en" sz="2400" u="sng"/>
              <a:t>Receiver Circuit</a:t>
            </a:r>
          </a:p>
        </p:txBody>
      </p:sp>
      <p:sp>
        <p:nvSpPr>
          <p:cNvPr id="201" name="Shape 201"/>
          <p:cNvSpPr txBox="1"/>
          <p:nvPr/>
        </p:nvSpPr>
        <p:spPr>
          <a:xfrm>
            <a:off x="242450" y="2800550"/>
            <a:ext cx="8544300" cy="2262600"/>
          </a:xfrm>
          <a:prstGeom prst="rect">
            <a:avLst/>
          </a:prstGeom>
          <a:noFill/>
          <a:ln>
            <a:noFill/>
          </a:ln>
        </p:spPr>
        <p:txBody>
          <a:bodyPr anchorCtr="0" anchor="t" bIns="91425" lIns="91425" rIns="91425" tIns="91425">
            <a:noAutofit/>
          </a:bodyPr>
          <a:lstStyle/>
          <a:p>
            <a:pPr lvl="0" rtl="0">
              <a:spcBef>
                <a:spcPts val="0"/>
              </a:spcBef>
              <a:buNone/>
            </a:pPr>
            <a:r>
              <a:rPr lang="en"/>
              <a:t>Major hurdles:</a:t>
            </a:r>
          </a:p>
          <a:p>
            <a:pPr indent="-317500" lvl="0" marL="457200" marR="0" rtl="0" algn="l">
              <a:lnSpc>
                <a:spcPct val="100000"/>
              </a:lnSpc>
              <a:spcBef>
                <a:spcPts val="0"/>
              </a:spcBef>
              <a:spcAft>
                <a:spcPts val="0"/>
              </a:spcAft>
              <a:buClr>
                <a:srgbClr val="000000"/>
              </a:buClr>
              <a:buFont typeface="Arial"/>
              <a:buChar char="●"/>
            </a:pPr>
            <a:r>
              <a:rPr lang="en"/>
              <a:t>Original design over complex</a:t>
            </a:r>
          </a:p>
          <a:p>
            <a:pPr indent="-228600" lvl="1" marL="914400" marR="0" rtl="0" algn="l">
              <a:lnSpc>
                <a:spcPct val="100000"/>
              </a:lnSpc>
              <a:spcBef>
                <a:spcPts val="0"/>
              </a:spcBef>
              <a:spcAft>
                <a:spcPts val="0"/>
              </a:spcAft>
              <a:buChar char="○"/>
            </a:pPr>
            <a:r>
              <a:rPr lang="en"/>
              <a:t>Originally 4 channels planed</a:t>
            </a:r>
          </a:p>
          <a:p>
            <a:pPr indent="-228600" lvl="1" marL="914400" marR="0" rtl="0" algn="l">
              <a:lnSpc>
                <a:spcPct val="100000"/>
              </a:lnSpc>
              <a:spcBef>
                <a:spcPts val="0"/>
              </a:spcBef>
              <a:spcAft>
                <a:spcPts val="0"/>
              </a:spcAft>
              <a:buChar char="○"/>
            </a:pPr>
            <a:r>
              <a:rPr lang="en"/>
              <a:t>PIN diode shunt switch and driver removed</a:t>
            </a:r>
          </a:p>
          <a:p>
            <a:pPr indent="-228600" lvl="0" marL="457200" marR="0" rtl="0" algn="l">
              <a:lnSpc>
                <a:spcPct val="100000"/>
              </a:lnSpc>
              <a:spcBef>
                <a:spcPts val="0"/>
              </a:spcBef>
              <a:spcAft>
                <a:spcPts val="0"/>
              </a:spcAft>
              <a:buChar char="●"/>
            </a:pPr>
            <a:r>
              <a:rPr lang="en"/>
              <a:t>Problems with ordering parts</a:t>
            </a:r>
          </a:p>
          <a:p>
            <a:pPr indent="-228600" lvl="0" marL="457200" marR="0" rtl="0" algn="l">
              <a:lnSpc>
                <a:spcPct val="100000"/>
              </a:lnSpc>
              <a:spcBef>
                <a:spcPts val="0"/>
              </a:spcBef>
              <a:spcAft>
                <a:spcPts val="0"/>
              </a:spcAft>
              <a:buChar char="●"/>
            </a:pPr>
            <a:r>
              <a:rPr lang="en"/>
              <a:t>Couldn't easily test circuit</a:t>
            </a:r>
          </a:p>
          <a:p>
            <a:pPr indent="-228600" lvl="1" marL="914400" marR="0" rtl="0" algn="l">
              <a:lnSpc>
                <a:spcPct val="100000"/>
              </a:lnSpc>
              <a:spcBef>
                <a:spcPts val="0"/>
              </a:spcBef>
              <a:spcAft>
                <a:spcPts val="0"/>
              </a:spcAft>
              <a:buChar char="○"/>
            </a:pPr>
            <a:r>
              <a:rPr lang="en">
                <a:solidFill>
                  <a:schemeClr val="dk1"/>
                </a:solidFill>
              </a:rPr>
              <a:t>Advanced Design System</a:t>
            </a:r>
            <a:r>
              <a:rPr lang="en"/>
              <a:t> couldn’t simulate several stages properly</a:t>
            </a:r>
          </a:p>
          <a:p>
            <a:pPr indent="-228600" lvl="0" marL="457200" marR="0" rtl="0" algn="l">
              <a:lnSpc>
                <a:spcPct val="100000"/>
              </a:lnSpc>
              <a:spcBef>
                <a:spcPts val="0"/>
              </a:spcBef>
              <a:spcAft>
                <a:spcPts val="0"/>
              </a:spcAft>
              <a:buChar char="●"/>
            </a:pPr>
            <a:r>
              <a:rPr lang="en"/>
              <a:t>Lack of initial knowledge about RF led to many mistakes</a:t>
            </a:r>
          </a:p>
        </p:txBody>
      </p:sp>
      <p:sp>
        <p:nvSpPr>
          <p:cNvPr id="202" name="Shape 202"/>
          <p:cNvSpPr txBox="1"/>
          <p:nvPr/>
        </p:nvSpPr>
        <p:spPr>
          <a:xfrm>
            <a:off x="6314100" y="126000"/>
            <a:ext cx="2829900" cy="504300"/>
          </a:xfrm>
          <a:prstGeom prst="rect">
            <a:avLst/>
          </a:prstGeom>
          <a:noFill/>
          <a:ln>
            <a:noFill/>
          </a:ln>
        </p:spPr>
        <p:txBody>
          <a:bodyPr anchorCtr="0" anchor="t" bIns="91425" lIns="91425" rIns="91425" tIns="91425">
            <a:noAutofit/>
          </a:bodyPr>
          <a:lstStyle/>
          <a:p>
            <a:pPr lvl="0" rtl="0">
              <a:spcBef>
                <a:spcPts val="0"/>
              </a:spcBef>
              <a:buNone/>
            </a:pPr>
            <a:r>
              <a:rPr b="1" lang="en" sz="1600">
                <a:latin typeface="Calibri"/>
                <a:ea typeface="Calibri"/>
                <a:cs typeface="Calibri"/>
                <a:sym typeface="Calibri"/>
              </a:rPr>
              <a:t>Team member: Michael Turner</a:t>
            </a:r>
          </a:p>
        </p:txBody>
      </p:sp>
      <p:pic>
        <p:nvPicPr>
          <p:cNvPr id="203" name="Shape 203"/>
          <p:cNvPicPr preferRelativeResize="0"/>
          <p:nvPr/>
        </p:nvPicPr>
        <p:blipFill>
          <a:blip r:embed="rId3">
            <a:alphaModFix/>
          </a:blip>
          <a:stretch>
            <a:fillRect/>
          </a:stretch>
        </p:blipFill>
        <p:spPr>
          <a:xfrm>
            <a:off x="2505075" y="552199"/>
            <a:ext cx="4133850" cy="2524725"/>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7" name="Shape 207"/>
        <p:cNvGrpSpPr/>
        <p:nvPr/>
      </p:nvGrpSpPr>
      <p:grpSpPr>
        <a:xfrm>
          <a:off x="0" y="0"/>
          <a:ext cx="0" cy="0"/>
          <a:chOff x="0" y="0"/>
          <a:chExt cx="0" cy="0"/>
        </a:xfrm>
      </p:grpSpPr>
      <p:sp>
        <p:nvSpPr>
          <p:cNvPr id="208" name="Shape 208"/>
          <p:cNvSpPr txBox="1"/>
          <p:nvPr/>
        </p:nvSpPr>
        <p:spPr>
          <a:xfrm>
            <a:off x="255025" y="222100"/>
            <a:ext cx="7220700" cy="1839600"/>
          </a:xfrm>
          <a:prstGeom prst="rect">
            <a:avLst/>
          </a:prstGeom>
          <a:noFill/>
          <a:ln>
            <a:noFill/>
          </a:ln>
        </p:spPr>
        <p:txBody>
          <a:bodyPr anchorCtr="0" anchor="t" bIns="91425" lIns="91425" rIns="91425" tIns="91425">
            <a:noAutofit/>
          </a:bodyPr>
          <a:lstStyle/>
          <a:p>
            <a:pPr lvl="0" rtl="0">
              <a:spcBef>
                <a:spcPts val="0"/>
              </a:spcBef>
              <a:buNone/>
            </a:pPr>
            <a:r>
              <a:rPr lang="en"/>
              <a:t>Results and Solutions:</a:t>
            </a:r>
          </a:p>
        </p:txBody>
      </p:sp>
      <p:pic>
        <p:nvPicPr>
          <p:cNvPr id="209" name="Shape 209"/>
          <p:cNvPicPr preferRelativeResize="0"/>
          <p:nvPr/>
        </p:nvPicPr>
        <p:blipFill>
          <a:blip r:embed="rId3">
            <a:alphaModFix/>
          </a:blip>
          <a:stretch>
            <a:fillRect/>
          </a:stretch>
        </p:blipFill>
        <p:spPr>
          <a:xfrm>
            <a:off x="5181100" y="860450"/>
            <a:ext cx="3270420" cy="1839600"/>
          </a:xfrm>
          <a:prstGeom prst="rect">
            <a:avLst/>
          </a:prstGeom>
          <a:noFill/>
          <a:ln>
            <a:noFill/>
          </a:ln>
        </p:spPr>
      </p:pic>
      <p:pic>
        <p:nvPicPr>
          <p:cNvPr id="210" name="Shape 210"/>
          <p:cNvPicPr preferRelativeResize="0"/>
          <p:nvPr/>
        </p:nvPicPr>
        <p:blipFill>
          <a:blip r:embed="rId4">
            <a:alphaModFix/>
          </a:blip>
          <a:stretch>
            <a:fillRect/>
          </a:stretch>
        </p:blipFill>
        <p:spPr>
          <a:xfrm>
            <a:off x="1024975" y="2470600"/>
            <a:ext cx="2304526" cy="1296300"/>
          </a:xfrm>
          <a:prstGeom prst="rect">
            <a:avLst/>
          </a:prstGeom>
          <a:noFill/>
          <a:ln>
            <a:noFill/>
          </a:ln>
        </p:spPr>
      </p:pic>
      <p:pic>
        <p:nvPicPr>
          <p:cNvPr id="211" name="Shape 211"/>
          <p:cNvPicPr preferRelativeResize="0"/>
          <p:nvPr/>
        </p:nvPicPr>
        <p:blipFill>
          <a:blip r:embed="rId5">
            <a:alphaModFix/>
          </a:blip>
          <a:stretch>
            <a:fillRect/>
          </a:stretch>
        </p:blipFill>
        <p:spPr>
          <a:xfrm flipH="1" rot="10800000">
            <a:off x="315550" y="860450"/>
            <a:ext cx="3820375" cy="1608050"/>
          </a:xfrm>
          <a:prstGeom prst="rect">
            <a:avLst/>
          </a:prstGeom>
          <a:noFill/>
          <a:ln>
            <a:noFill/>
          </a:ln>
        </p:spPr>
      </p:pic>
      <p:sp>
        <p:nvSpPr>
          <p:cNvPr id="212" name="Shape 212"/>
          <p:cNvSpPr txBox="1"/>
          <p:nvPr/>
        </p:nvSpPr>
        <p:spPr>
          <a:xfrm>
            <a:off x="1549950" y="530000"/>
            <a:ext cx="6613200" cy="771600"/>
          </a:xfrm>
          <a:prstGeom prst="rect">
            <a:avLst/>
          </a:prstGeom>
          <a:noFill/>
          <a:ln>
            <a:noFill/>
          </a:ln>
        </p:spPr>
        <p:txBody>
          <a:bodyPr anchorCtr="0" anchor="t" bIns="91425" lIns="91425" rIns="91425" tIns="91425">
            <a:noAutofit/>
          </a:bodyPr>
          <a:lstStyle/>
          <a:p>
            <a:pPr lvl="0">
              <a:spcBef>
                <a:spcPts val="0"/>
              </a:spcBef>
              <a:buNone/>
            </a:pPr>
            <a:r>
              <a:rPr lang="en"/>
              <a:t>Schottky diode									LNA</a:t>
            </a:r>
          </a:p>
        </p:txBody>
      </p:sp>
      <p:sp>
        <p:nvSpPr>
          <p:cNvPr id="213" name="Shape 213"/>
          <p:cNvSpPr txBox="1"/>
          <p:nvPr/>
        </p:nvSpPr>
        <p:spPr>
          <a:xfrm>
            <a:off x="13475" y="161800"/>
            <a:ext cx="3882900" cy="453000"/>
          </a:xfrm>
          <a:prstGeom prst="rect">
            <a:avLst/>
          </a:prstGeom>
          <a:noFill/>
          <a:ln>
            <a:noFill/>
          </a:ln>
        </p:spPr>
        <p:txBody>
          <a:bodyPr anchorCtr="0" anchor="t" bIns="91425" lIns="91425" rIns="91425" tIns="91425">
            <a:noAutofit/>
          </a:bodyPr>
          <a:lstStyle/>
          <a:p>
            <a:pPr lvl="0">
              <a:spcBef>
                <a:spcPts val="0"/>
              </a:spcBef>
              <a:buNone/>
            </a:pPr>
            <a:r>
              <a:t/>
            </a:r>
            <a:endParaRPr/>
          </a:p>
        </p:txBody>
      </p:sp>
      <p:graphicFrame>
        <p:nvGraphicFramePr>
          <p:cNvPr id="214" name="Shape 214"/>
          <p:cNvGraphicFramePr/>
          <p:nvPr/>
        </p:nvGraphicFramePr>
        <p:xfrm>
          <a:off x="506075" y="3903825"/>
          <a:ext cx="3000000" cy="3000000"/>
        </p:xfrm>
        <a:graphic>
          <a:graphicData uri="http://schemas.openxmlformats.org/drawingml/2006/table">
            <a:tbl>
              <a:tblPr>
                <a:noFill/>
                <a:tableStyleId>{A5BDD2A1-7548-4F52-8B74-5F5F86A9FA0A}</a:tableStyleId>
              </a:tblPr>
              <a:tblGrid>
                <a:gridCol w="1682550"/>
                <a:gridCol w="516625"/>
                <a:gridCol w="698525"/>
              </a:tblGrid>
              <a:tr h="381000">
                <a:tc>
                  <a:txBody>
                    <a:bodyPr>
                      <a:noAutofit/>
                    </a:bodyPr>
                    <a:lstStyle/>
                    <a:p>
                      <a:pPr indent="0" lvl="0" marL="0" marR="0" rtl="0" algn="l">
                        <a:spcBef>
                          <a:spcPts val="0"/>
                        </a:spcBef>
                        <a:buNone/>
                      </a:pPr>
                      <a:r>
                        <a:rPr b="1" lang="en"/>
                        <a:t>Variable</a:t>
                      </a:r>
                    </a:p>
                  </a:txBody>
                  <a:tcPr marT="14300" marB="14300" marR="21425" marL="21425" anchor="b"/>
                </a:tc>
                <a:tc>
                  <a:txBody>
                    <a:bodyPr>
                      <a:noAutofit/>
                    </a:bodyPr>
                    <a:lstStyle/>
                    <a:p>
                      <a:pPr indent="0" lvl="0" marL="0" marR="0" rtl="0">
                        <a:spcBef>
                          <a:spcPts val="0"/>
                        </a:spcBef>
                        <a:buNone/>
                      </a:pPr>
                      <a:r>
                        <a:rPr b="1" lang="en"/>
                        <a:t>Value</a:t>
                      </a:r>
                    </a:p>
                  </a:txBody>
                  <a:tcPr marT="14300" marB="14300" marR="21425" marL="21425" anchor="b"/>
                </a:tc>
                <a:tc>
                  <a:txBody>
                    <a:bodyPr>
                      <a:noAutofit/>
                    </a:bodyPr>
                    <a:lstStyle/>
                    <a:p>
                      <a:pPr indent="0" lvl="0" marL="0" marR="0" rtl="0" algn="l">
                        <a:spcBef>
                          <a:spcPts val="0"/>
                        </a:spcBef>
                        <a:buNone/>
                      </a:pPr>
                      <a:r>
                        <a:rPr b="1" lang="en"/>
                        <a:t>Unit</a:t>
                      </a:r>
                    </a:p>
                  </a:txBody>
                  <a:tcPr marT="14300" marB="14300" marR="21425" marL="21425" anchor="b"/>
                </a:tc>
              </a:tr>
              <a:tr h="381000">
                <a:tc>
                  <a:txBody>
                    <a:bodyPr>
                      <a:noAutofit/>
                    </a:bodyPr>
                    <a:lstStyle/>
                    <a:p>
                      <a:pPr lvl="0">
                        <a:spcBef>
                          <a:spcPts val="0"/>
                        </a:spcBef>
                        <a:buNone/>
                      </a:pPr>
                      <a:r>
                        <a:rPr lang="en"/>
                        <a:t>Forward Voltage</a:t>
                      </a:r>
                    </a:p>
                  </a:txBody>
                  <a:tcPr marT="91425" marB="91425" marR="91425" marL="91425"/>
                </a:tc>
                <a:tc>
                  <a:txBody>
                    <a:bodyPr>
                      <a:noAutofit/>
                    </a:bodyPr>
                    <a:lstStyle/>
                    <a:p>
                      <a:pPr lvl="0">
                        <a:spcBef>
                          <a:spcPts val="0"/>
                        </a:spcBef>
                        <a:buNone/>
                      </a:pPr>
                      <a:r>
                        <a:rPr lang="en"/>
                        <a:t>700</a:t>
                      </a:r>
                    </a:p>
                  </a:txBody>
                  <a:tcPr marT="91425" marB="91425" marR="91425" marL="91425"/>
                </a:tc>
                <a:tc>
                  <a:txBody>
                    <a:bodyPr>
                      <a:noAutofit/>
                    </a:bodyPr>
                    <a:lstStyle/>
                    <a:p>
                      <a:pPr lvl="0">
                        <a:spcBef>
                          <a:spcPts val="0"/>
                        </a:spcBef>
                        <a:buNone/>
                      </a:pPr>
                      <a:r>
                        <a:rPr lang="en"/>
                        <a:t>mV</a:t>
                      </a:r>
                    </a:p>
                  </a:txBody>
                  <a:tcPr marT="91425" marB="91425" marR="91425" marL="91425"/>
                </a:tc>
              </a:tr>
              <a:tr h="396200">
                <a:tc>
                  <a:txBody>
                    <a:bodyPr>
                      <a:noAutofit/>
                    </a:bodyPr>
                    <a:lstStyle/>
                    <a:p>
                      <a:pPr lvl="0">
                        <a:spcBef>
                          <a:spcPts val="0"/>
                        </a:spcBef>
                        <a:buNone/>
                      </a:pPr>
                      <a:r>
                        <a:rPr lang="en"/>
                        <a:t>Diode capacitance</a:t>
                      </a:r>
                    </a:p>
                  </a:txBody>
                  <a:tcPr marT="91425" marB="91425" marR="91425" marL="91425"/>
                </a:tc>
                <a:tc>
                  <a:txBody>
                    <a:bodyPr>
                      <a:noAutofit/>
                    </a:bodyPr>
                    <a:lstStyle/>
                    <a:p>
                      <a:pPr lvl="0">
                        <a:spcBef>
                          <a:spcPts val="0"/>
                        </a:spcBef>
                        <a:buNone/>
                      </a:pPr>
                      <a:r>
                        <a:rPr lang="en"/>
                        <a:t>1</a:t>
                      </a:r>
                    </a:p>
                  </a:txBody>
                  <a:tcPr marT="91425" marB="91425" marR="91425" marL="91425"/>
                </a:tc>
                <a:tc>
                  <a:txBody>
                    <a:bodyPr>
                      <a:noAutofit/>
                    </a:bodyPr>
                    <a:lstStyle/>
                    <a:p>
                      <a:pPr lvl="0">
                        <a:spcBef>
                          <a:spcPts val="0"/>
                        </a:spcBef>
                        <a:buNone/>
                      </a:pPr>
                      <a:r>
                        <a:rPr lang="en"/>
                        <a:t>pF</a:t>
                      </a:r>
                    </a:p>
                  </a:txBody>
                  <a:tcPr marT="91425" marB="91425" marR="91425" marL="91425"/>
                </a:tc>
              </a:tr>
            </a:tbl>
          </a:graphicData>
        </a:graphic>
      </p:graphicFrame>
      <p:graphicFrame>
        <p:nvGraphicFramePr>
          <p:cNvPr id="215" name="Shape 215"/>
          <p:cNvGraphicFramePr/>
          <p:nvPr/>
        </p:nvGraphicFramePr>
        <p:xfrm>
          <a:off x="5153812" y="2700050"/>
          <a:ext cx="3000000" cy="3000000"/>
        </p:xfrm>
        <a:graphic>
          <a:graphicData uri="http://schemas.openxmlformats.org/drawingml/2006/table">
            <a:tbl>
              <a:tblPr>
                <a:noFill/>
                <a:tableStyleId>{A5BDD2A1-7548-4F52-8B74-5F5F86A9FA0A}</a:tableStyleId>
              </a:tblPr>
              <a:tblGrid>
                <a:gridCol w="1825400"/>
                <a:gridCol w="1028600"/>
                <a:gridCol w="603200"/>
              </a:tblGrid>
              <a:tr h="381000">
                <a:tc>
                  <a:txBody>
                    <a:bodyPr>
                      <a:noAutofit/>
                    </a:bodyPr>
                    <a:lstStyle/>
                    <a:p>
                      <a:pPr indent="0" lvl="0" marL="0" marR="0" rtl="0" algn="l">
                        <a:spcBef>
                          <a:spcPts val="0"/>
                        </a:spcBef>
                        <a:buNone/>
                      </a:pPr>
                      <a:r>
                        <a:rPr b="1" lang="en"/>
                        <a:t>Variable</a:t>
                      </a:r>
                    </a:p>
                  </a:txBody>
                  <a:tcPr marT="14300" marB="14300" marR="21425" marL="21425" anchor="b"/>
                </a:tc>
                <a:tc>
                  <a:txBody>
                    <a:bodyPr>
                      <a:noAutofit/>
                    </a:bodyPr>
                    <a:lstStyle/>
                    <a:p>
                      <a:pPr indent="0" lvl="0" marL="0" marR="0" rtl="0">
                        <a:spcBef>
                          <a:spcPts val="0"/>
                        </a:spcBef>
                        <a:buNone/>
                      </a:pPr>
                      <a:r>
                        <a:rPr b="1" lang="en"/>
                        <a:t>Value</a:t>
                      </a:r>
                    </a:p>
                  </a:txBody>
                  <a:tcPr marT="14300" marB="14300" marR="21425" marL="21425" anchor="b"/>
                </a:tc>
                <a:tc>
                  <a:txBody>
                    <a:bodyPr>
                      <a:noAutofit/>
                    </a:bodyPr>
                    <a:lstStyle/>
                    <a:p>
                      <a:pPr indent="0" lvl="0" marL="0" marR="0" rtl="0" algn="l">
                        <a:spcBef>
                          <a:spcPts val="0"/>
                        </a:spcBef>
                        <a:buNone/>
                      </a:pPr>
                      <a:r>
                        <a:rPr b="1" lang="en"/>
                        <a:t>Unit</a:t>
                      </a:r>
                    </a:p>
                  </a:txBody>
                  <a:tcPr marT="14300" marB="14300" marR="21425" marL="21425" anchor="b"/>
                </a:tc>
              </a:tr>
              <a:tr h="381000">
                <a:tc>
                  <a:txBody>
                    <a:bodyPr>
                      <a:noAutofit/>
                    </a:bodyPr>
                    <a:lstStyle/>
                    <a:p>
                      <a:pPr lvl="0" rtl="0">
                        <a:spcBef>
                          <a:spcPts val="0"/>
                        </a:spcBef>
                        <a:buNone/>
                      </a:pPr>
                      <a:r>
                        <a:rPr lang="en"/>
                        <a:t>Frequency Range</a:t>
                      </a:r>
                    </a:p>
                  </a:txBody>
                  <a:tcPr marT="91425" marB="91425" marR="91425" marL="91425"/>
                </a:tc>
                <a:tc>
                  <a:txBody>
                    <a:bodyPr>
                      <a:noAutofit/>
                    </a:bodyPr>
                    <a:lstStyle/>
                    <a:p>
                      <a:pPr lvl="0" rtl="0">
                        <a:spcBef>
                          <a:spcPts val="0"/>
                        </a:spcBef>
                        <a:buNone/>
                      </a:pPr>
                      <a:r>
                        <a:rPr lang="en"/>
                        <a:t>0.05 - 4</a:t>
                      </a:r>
                    </a:p>
                  </a:txBody>
                  <a:tcPr marT="91425" marB="91425" marR="91425" marL="91425"/>
                </a:tc>
                <a:tc>
                  <a:txBody>
                    <a:bodyPr>
                      <a:noAutofit/>
                    </a:bodyPr>
                    <a:lstStyle/>
                    <a:p>
                      <a:pPr lvl="0" rtl="0">
                        <a:spcBef>
                          <a:spcPts val="0"/>
                        </a:spcBef>
                        <a:buNone/>
                      </a:pPr>
                      <a:r>
                        <a:rPr lang="en"/>
                        <a:t>GHz</a:t>
                      </a:r>
                    </a:p>
                  </a:txBody>
                  <a:tcPr marT="91425" marB="91425" marR="91425" marL="91425"/>
                </a:tc>
              </a:tr>
              <a:tr h="396200">
                <a:tc>
                  <a:txBody>
                    <a:bodyPr>
                      <a:noAutofit/>
                    </a:bodyPr>
                    <a:lstStyle/>
                    <a:p>
                      <a:pPr lvl="0" rtl="0">
                        <a:spcBef>
                          <a:spcPts val="0"/>
                        </a:spcBef>
                        <a:buNone/>
                      </a:pPr>
                      <a:r>
                        <a:rPr lang="en"/>
                        <a:t>Gain</a:t>
                      </a:r>
                    </a:p>
                  </a:txBody>
                  <a:tcPr marT="91425" marB="91425" marR="91425" marL="91425"/>
                </a:tc>
                <a:tc>
                  <a:txBody>
                    <a:bodyPr>
                      <a:noAutofit/>
                    </a:bodyPr>
                    <a:lstStyle/>
                    <a:p>
                      <a:pPr lvl="0" rtl="0">
                        <a:spcBef>
                          <a:spcPts val="0"/>
                        </a:spcBef>
                        <a:buNone/>
                      </a:pPr>
                      <a:r>
                        <a:rPr lang="en"/>
                        <a:t>13.3</a:t>
                      </a:r>
                    </a:p>
                  </a:txBody>
                  <a:tcPr marT="91425" marB="91425" marR="91425" marL="91425"/>
                </a:tc>
                <a:tc>
                  <a:txBody>
                    <a:bodyPr>
                      <a:noAutofit/>
                    </a:bodyPr>
                    <a:lstStyle/>
                    <a:p>
                      <a:pPr lvl="0" rtl="0">
                        <a:spcBef>
                          <a:spcPts val="0"/>
                        </a:spcBef>
                        <a:buNone/>
                      </a:pPr>
                      <a:r>
                        <a:rPr lang="en"/>
                        <a:t>dB</a:t>
                      </a:r>
                    </a:p>
                  </a:txBody>
                  <a:tcPr marT="91425" marB="91425" marR="91425" marL="91425"/>
                </a:tc>
              </a:tr>
              <a:tr h="396200">
                <a:tc>
                  <a:txBody>
                    <a:bodyPr>
                      <a:noAutofit/>
                    </a:bodyPr>
                    <a:lstStyle/>
                    <a:p>
                      <a:pPr lvl="0" rtl="0">
                        <a:spcBef>
                          <a:spcPts val="0"/>
                        </a:spcBef>
                        <a:buNone/>
                      </a:pPr>
                      <a:r>
                        <a:rPr lang="en"/>
                        <a:t>Noise Figure</a:t>
                      </a:r>
                    </a:p>
                  </a:txBody>
                  <a:tcPr marT="91425" marB="91425" marR="91425" marL="91425"/>
                </a:tc>
                <a:tc>
                  <a:txBody>
                    <a:bodyPr>
                      <a:noAutofit/>
                    </a:bodyPr>
                    <a:lstStyle/>
                    <a:p>
                      <a:pPr lvl="0" rtl="0">
                        <a:spcBef>
                          <a:spcPts val="0"/>
                        </a:spcBef>
                        <a:buNone/>
                      </a:pPr>
                      <a:r>
                        <a:rPr lang="en"/>
                        <a:t>0.95</a:t>
                      </a:r>
                    </a:p>
                  </a:txBody>
                  <a:tcPr marT="91425" marB="91425" marR="91425" marL="91425"/>
                </a:tc>
                <a:tc>
                  <a:txBody>
                    <a:bodyPr>
                      <a:noAutofit/>
                    </a:bodyPr>
                    <a:lstStyle/>
                    <a:p>
                      <a:pPr lvl="0" rtl="0">
                        <a:spcBef>
                          <a:spcPts val="0"/>
                        </a:spcBef>
                        <a:buNone/>
                      </a:pPr>
                      <a:r>
                        <a:rPr lang="en"/>
                        <a:t>dB</a:t>
                      </a:r>
                    </a:p>
                  </a:txBody>
                  <a:tcPr marT="91425" marB="91425" marR="91425" marL="91425"/>
                </a:tc>
              </a:tr>
              <a:tr h="396200">
                <a:tc>
                  <a:txBody>
                    <a:bodyPr>
                      <a:noAutofit/>
                    </a:bodyPr>
                    <a:lstStyle/>
                    <a:p>
                      <a:pPr lvl="0" rtl="0">
                        <a:spcBef>
                          <a:spcPts val="0"/>
                        </a:spcBef>
                        <a:buNone/>
                      </a:pPr>
                      <a:r>
                        <a:rPr lang="en"/>
                        <a:t>Output @ 1db</a:t>
                      </a:r>
                    </a:p>
                  </a:txBody>
                  <a:tcPr marT="91425" marB="91425" marR="91425" marL="91425"/>
                </a:tc>
                <a:tc>
                  <a:txBody>
                    <a:bodyPr>
                      <a:noAutofit/>
                    </a:bodyPr>
                    <a:lstStyle/>
                    <a:p>
                      <a:pPr lvl="0" rtl="0">
                        <a:spcBef>
                          <a:spcPts val="0"/>
                        </a:spcBef>
                        <a:buNone/>
                      </a:pPr>
                      <a:r>
                        <a:rPr lang="en"/>
                        <a:t>20.7</a:t>
                      </a:r>
                    </a:p>
                  </a:txBody>
                  <a:tcPr marT="91425" marB="91425" marR="91425" marL="91425"/>
                </a:tc>
                <a:tc>
                  <a:txBody>
                    <a:bodyPr>
                      <a:noAutofit/>
                    </a:bodyPr>
                    <a:lstStyle/>
                    <a:p>
                      <a:pPr lvl="0" rtl="0">
                        <a:spcBef>
                          <a:spcPts val="0"/>
                        </a:spcBef>
                        <a:buNone/>
                      </a:pPr>
                      <a:r>
                        <a:rPr lang="en"/>
                        <a:t>dBm</a:t>
                      </a:r>
                    </a:p>
                  </a:txBody>
                  <a:tcPr marT="91425" marB="91425" marR="91425" marL="91425"/>
                </a:tc>
              </a:tr>
              <a:tr h="396200">
                <a:tc>
                  <a:txBody>
                    <a:bodyPr>
                      <a:noAutofit/>
                    </a:bodyPr>
                    <a:lstStyle/>
                    <a:p>
                      <a:pPr lvl="0" rtl="0">
                        <a:spcBef>
                          <a:spcPts val="0"/>
                        </a:spcBef>
                        <a:buNone/>
                      </a:pPr>
                      <a:r>
                        <a:rPr lang="en"/>
                        <a:t>Max Input Power</a:t>
                      </a:r>
                    </a:p>
                  </a:txBody>
                  <a:tcPr marT="91425" marB="91425" marR="91425" marL="91425"/>
                </a:tc>
                <a:tc>
                  <a:txBody>
                    <a:bodyPr>
                      <a:noAutofit/>
                    </a:bodyPr>
                    <a:lstStyle/>
                    <a:p>
                      <a:pPr lvl="0" rtl="0">
                        <a:spcBef>
                          <a:spcPts val="0"/>
                        </a:spcBef>
                        <a:buNone/>
                      </a:pPr>
                      <a:r>
                        <a:rPr lang="en"/>
                        <a:t>17</a:t>
                      </a:r>
                    </a:p>
                  </a:txBody>
                  <a:tcPr marT="91425" marB="91425" marR="91425" marL="91425"/>
                </a:tc>
                <a:tc>
                  <a:txBody>
                    <a:bodyPr>
                      <a:noAutofit/>
                    </a:bodyPr>
                    <a:lstStyle/>
                    <a:p>
                      <a:pPr lvl="0" rtl="0">
                        <a:spcBef>
                          <a:spcPts val="0"/>
                        </a:spcBef>
                        <a:buNone/>
                      </a:pPr>
                      <a:r>
                        <a:rPr lang="en"/>
                        <a:t>dBm</a:t>
                      </a:r>
                    </a:p>
                  </a:txBody>
                  <a:tcPr marT="91425" marB="91425" marR="91425" marL="91425"/>
                </a:tc>
              </a:tr>
            </a:tbl>
          </a:graphicData>
        </a:graphic>
      </p:graphicFrame>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9" name="Shape 219"/>
        <p:cNvGrpSpPr/>
        <p:nvPr/>
      </p:nvGrpSpPr>
      <p:grpSpPr>
        <a:xfrm>
          <a:off x="0" y="0"/>
          <a:ext cx="0" cy="0"/>
          <a:chOff x="0" y="0"/>
          <a:chExt cx="0" cy="0"/>
        </a:xfrm>
      </p:grpSpPr>
      <p:sp>
        <p:nvSpPr>
          <p:cNvPr id="220" name="Shape 220"/>
          <p:cNvSpPr/>
          <p:nvPr/>
        </p:nvSpPr>
        <p:spPr>
          <a:xfrm>
            <a:off x="3187675" y="1281175"/>
            <a:ext cx="5892600" cy="1572300"/>
          </a:xfrm>
          <a:prstGeom prst="roundRect">
            <a:avLst>
              <a:gd fmla="val 16667" name="adj"/>
            </a:avLst>
          </a:prstGeom>
          <a:noFill/>
          <a:ln cap="flat" cmpd="sng" w="9525">
            <a:solidFill>
              <a:srgbClr val="FF0000"/>
            </a:solidFill>
            <a:prstDash val="lg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21" name="Shape 221"/>
          <p:cNvCxnSpPr>
            <a:stCxn id="222" idx="2"/>
          </p:cNvCxnSpPr>
          <p:nvPr/>
        </p:nvCxnSpPr>
        <p:spPr>
          <a:xfrm rot="10800000">
            <a:off x="531805" y="2222820"/>
            <a:ext cx="3572700" cy="0"/>
          </a:xfrm>
          <a:prstGeom prst="straightConnector1">
            <a:avLst/>
          </a:prstGeom>
          <a:noFill/>
          <a:ln cap="flat" cmpd="sng" w="9525">
            <a:solidFill>
              <a:schemeClr val="dk1"/>
            </a:solidFill>
            <a:prstDash val="solid"/>
            <a:round/>
            <a:headEnd len="lg" w="lg" type="triangle"/>
            <a:tailEnd len="med" w="med" type="none"/>
          </a:ln>
        </p:spPr>
      </p:cxnSp>
      <p:sp>
        <p:nvSpPr>
          <p:cNvPr id="223" name="Shape 223"/>
          <p:cNvSpPr txBox="1"/>
          <p:nvPr/>
        </p:nvSpPr>
        <p:spPr>
          <a:xfrm>
            <a:off x="3633060" y="1462024"/>
            <a:ext cx="980400" cy="300900"/>
          </a:xfrm>
          <a:prstGeom prst="rect">
            <a:avLst/>
          </a:prstGeom>
          <a:noFill/>
          <a:ln>
            <a:noFill/>
          </a:ln>
        </p:spPr>
        <p:txBody>
          <a:bodyPr anchorCtr="0" anchor="t" bIns="45700" lIns="91425" rIns="91425" tIns="45700">
            <a:noAutofit/>
          </a:bodyPr>
          <a:lstStyle/>
          <a:p>
            <a:pPr indent="0" lvl="0" marL="0" marR="0" rtl="0" algn="l">
              <a:spcBef>
                <a:spcPts val="0"/>
              </a:spcBef>
              <a:buNone/>
            </a:pPr>
            <a:r>
              <a:rPr b="1" i="0" lang="en" u="none" cap="none" strike="noStrike">
                <a:solidFill>
                  <a:schemeClr val="dk2"/>
                </a:solidFill>
                <a:latin typeface="Calibri"/>
                <a:ea typeface="Calibri"/>
                <a:cs typeface="Calibri"/>
                <a:sym typeface="Calibri"/>
              </a:rPr>
              <a:t>Rx MIXER</a:t>
            </a:r>
          </a:p>
        </p:txBody>
      </p:sp>
      <p:grpSp>
        <p:nvGrpSpPr>
          <p:cNvPr id="224" name="Shape 224"/>
          <p:cNvGrpSpPr/>
          <p:nvPr/>
        </p:nvGrpSpPr>
        <p:grpSpPr>
          <a:xfrm>
            <a:off x="4104505" y="2046310"/>
            <a:ext cx="359047" cy="353019"/>
            <a:chOff x="2732" y="1386"/>
            <a:chExt cx="181" cy="181"/>
          </a:xfrm>
        </p:grpSpPr>
        <p:sp>
          <p:nvSpPr>
            <p:cNvPr id="222" name="Shape 222"/>
            <p:cNvSpPr/>
            <p:nvPr/>
          </p:nvSpPr>
          <p:spPr>
            <a:xfrm>
              <a:off x="2732" y="1386"/>
              <a:ext cx="181" cy="181"/>
            </a:xfrm>
            <a:prstGeom prst="ellipse">
              <a:avLst/>
            </a:prstGeom>
            <a:solidFill>
              <a:srgbClr val="CCFF99"/>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Calibri"/>
                <a:ea typeface="Calibri"/>
                <a:cs typeface="Calibri"/>
                <a:sym typeface="Calibri"/>
              </a:endParaRPr>
            </a:p>
          </p:txBody>
        </p:sp>
        <p:cxnSp>
          <p:nvCxnSpPr>
            <p:cNvPr id="225" name="Shape 225"/>
            <p:cNvCxnSpPr/>
            <p:nvPr/>
          </p:nvCxnSpPr>
          <p:spPr>
            <a:xfrm>
              <a:off x="2779" y="1431"/>
              <a:ext cx="89" cy="90"/>
            </a:xfrm>
            <a:prstGeom prst="straightConnector1">
              <a:avLst/>
            </a:prstGeom>
            <a:noFill/>
            <a:ln cap="flat" cmpd="sng" w="9525">
              <a:solidFill>
                <a:schemeClr val="dk1"/>
              </a:solidFill>
              <a:prstDash val="solid"/>
              <a:round/>
              <a:headEnd len="med" w="med" type="none"/>
              <a:tailEnd len="med" w="med" type="none"/>
            </a:ln>
          </p:spPr>
        </p:cxnSp>
        <p:cxnSp>
          <p:nvCxnSpPr>
            <p:cNvPr id="226" name="Shape 226"/>
            <p:cNvCxnSpPr/>
            <p:nvPr/>
          </p:nvCxnSpPr>
          <p:spPr>
            <a:xfrm flipH="1">
              <a:off x="2779" y="1431"/>
              <a:ext cx="89" cy="90"/>
            </a:xfrm>
            <a:prstGeom prst="straightConnector1">
              <a:avLst/>
            </a:prstGeom>
            <a:noFill/>
            <a:ln cap="flat" cmpd="sng" w="9525">
              <a:solidFill>
                <a:schemeClr val="dk1"/>
              </a:solidFill>
              <a:prstDash val="solid"/>
              <a:round/>
              <a:headEnd len="med" w="med" type="none"/>
              <a:tailEnd len="med" w="med" type="none"/>
            </a:ln>
          </p:spPr>
        </p:cxnSp>
      </p:grpSp>
      <p:sp>
        <p:nvSpPr>
          <p:cNvPr id="227" name="Shape 227"/>
          <p:cNvSpPr/>
          <p:nvPr/>
        </p:nvSpPr>
        <p:spPr>
          <a:xfrm>
            <a:off x="2450073" y="1999142"/>
            <a:ext cx="325800" cy="436275"/>
          </a:xfrm>
          <a:custGeom>
            <a:pathLst>
              <a:path extrusionOk="0" h="120000" w="120000">
                <a:moveTo>
                  <a:pt x="0" y="0"/>
                </a:moveTo>
                <a:lnTo>
                  <a:pt x="0" y="120000"/>
                </a:lnTo>
                <a:lnTo>
                  <a:pt x="120000" y="60331"/>
                </a:lnTo>
                <a:lnTo>
                  <a:pt x="0" y="0"/>
                </a:lnTo>
                <a:close/>
              </a:path>
            </a:pathLst>
          </a:custGeom>
          <a:solidFill>
            <a:srgbClr val="CCFF99"/>
          </a:soli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Calibri"/>
              <a:ea typeface="Calibri"/>
              <a:cs typeface="Calibri"/>
              <a:sym typeface="Calibri"/>
            </a:endParaRPr>
          </a:p>
        </p:txBody>
      </p:sp>
      <p:sp>
        <p:nvSpPr>
          <p:cNvPr id="228" name="Shape 228"/>
          <p:cNvSpPr txBox="1"/>
          <p:nvPr/>
        </p:nvSpPr>
        <p:spPr>
          <a:xfrm>
            <a:off x="2137104" y="1718765"/>
            <a:ext cx="690600" cy="300825"/>
          </a:xfrm>
          <a:prstGeom prst="rect">
            <a:avLst/>
          </a:prstGeom>
          <a:noFill/>
          <a:ln>
            <a:noFill/>
          </a:ln>
        </p:spPr>
        <p:txBody>
          <a:bodyPr anchorCtr="0" anchor="t" bIns="45700" lIns="91425" rIns="91425" tIns="45700">
            <a:noAutofit/>
          </a:bodyPr>
          <a:lstStyle/>
          <a:p>
            <a:pPr indent="0" lvl="0" marL="0" marR="0" rtl="0" algn="l">
              <a:spcBef>
                <a:spcPts val="0"/>
              </a:spcBef>
              <a:buNone/>
            </a:pPr>
            <a:r>
              <a:rPr b="1" lang="en">
                <a:solidFill>
                  <a:schemeClr val="dk2"/>
                </a:solidFill>
                <a:latin typeface="Calibri"/>
                <a:ea typeface="Calibri"/>
                <a:cs typeface="Calibri"/>
                <a:sym typeface="Calibri"/>
              </a:rPr>
              <a:t>LNA</a:t>
            </a:r>
          </a:p>
        </p:txBody>
      </p:sp>
      <p:sp>
        <p:nvSpPr>
          <p:cNvPr id="229" name="Shape 229"/>
          <p:cNvSpPr txBox="1"/>
          <p:nvPr/>
        </p:nvSpPr>
        <p:spPr>
          <a:xfrm>
            <a:off x="5052457" y="1718734"/>
            <a:ext cx="658800" cy="300900"/>
          </a:xfrm>
          <a:prstGeom prst="rect">
            <a:avLst/>
          </a:prstGeom>
          <a:noFill/>
          <a:ln>
            <a:noFill/>
          </a:ln>
        </p:spPr>
        <p:txBody>
          <a:bodyPr anchorCtr="0" anchor="t" bIns="45700" lIns="91425" rIns="91425" tIns="45700">
            <a:noAutofit/>
          </a:bodyPr>
          <a:lstStyle/>
          <a:p>
            <a:pPr indent="0" lvl="0" marL="0" marR="0" rtl="0" algn="l">
              <a:spcBef>
                <a:spcPts val="0"/>
              </a:spcBef>
              <a:buNone/>
            </a:pPr>
            <a:r>
              <a:rPr b="1" lang="en">
                <a:solidFill>
                  <a:schemeClr val="dk2"/>
                </a:solidFill>
                <a:latin typeface="Calibri"/>
                <a:ea typeface="Calibri"/>
                <a:cs typeface="Calibri"/>
                <a:sym typeface="Calibri"/>
              </a:rPr>
              <a:t>LPF</a:t>
            </a:r>
          </a:p>
        </p:txBody>
      </p:sp>
      <p:cxnSp>
        <p:nvCxnSpPr>
          <p:cNvPr id="230" name="Shape 230"/>
          <p:cNvCxnSpPr>
            <a:stCxn id="231" idx="3"/>
          </p:cNvCxnSpPr>
          <p:nvPr/>
        </p:nvCxnSpPr>
        <p:spPr>
          <a:xfrm>
            <a:off x="4477092" y="2148476"/>
            <a:ext cx="3825300" cy="2100"/>
          </a:xfrm>
          <a:prstGeom prst="straightConnector1">
            <a:avLst/>
          </a:prstGeom>
          <a:noFill/>
          <a:ln cap="flat" cmpd="sng" w="9525">
            <a:solidFill>
              <a:schemeClr val="dk1"/>
            </a:solidFill>
            <a:prstDash val="solid"/>
            <a:miter/>
            <a:headEnd len="med" w="med" type="none"/>
            <a:tailEnd len="med" w="med" type="none"/>
          </a:ln>
        </p:spPr>
      </p:cxnSp>
      <p:cxnSp>
        <p:nvCxnSpPr>
          <p:cNvPr id="232" name="Shape 232"/>
          <p:cNvCxnSpPr/>
          <p:nvPr/>
        </p:nvCxnSpPr>
        <p:spPr>
          <a:xfrm flipH="1" rot="10800000">
            <a:off x="4475650" y="2290225"/>
            <a:ext cx="3829800" cy="36000"/>
          </a:xfrm>
          <a:prstGeom prst="straightConnector1">
            <a:avLst/>
          </a:prstGeom>
          <a:noFill/>
          <a:ln cap="flat" cmpd="sng" w="9525">
            <a:solidFill>
              <a:schemeClr val="dk1"/>
            </a:solidFill>
            <a:prstDash val="solid"/>
            <a:miter/>
            <a:headEnd len="med" w="med" type="none"/>
            <a:tailEnd len="med" w="med" type="none"/>
          </a:ln>
        </p:spPr>
      </p:cxnSp>
      <p:sp>
        <p:nvSpPr>
          <p:cNvPr id="233" name="Shape 233"/>
          <p:cNvSpPr/>
          <p:nvPr/>
        </p:nvSpPr>
        <p:spPr>
          <a:xfrm>
            <a:off x="8310250" y="1973188"/>
            <a:ext cx="690600" cy="504450"/>
          </a:xfrm>
          <a:prstGeom prst="rect">
            <a:avLst/>
          </a:prstGeom>
          <a:solidFill>
            <a:srgbClr val="CCFF99"/>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sp>
        <p:nvSpPr>
          <p:cNvPr id="234" name="Shape 234"/>
          <p:cNvSpPr/>
          <p:nvPr/>
        </p:nvSpPr>
        <p:spPr>
          <a:xfrm flipH="1">
            <a:off x="8371630" y="2037197"/>
            <a:ext cx="512700" cy="372375"/>
          </a:xfrm>
          <a:prstGeom prst="homePlate">
            <a:avLst>
              <a:gd fmla="val 54167" name="adj"/>
            </a:avLst>
          </a:prstGeom>
          <a:solidFill>
            <a:schemeClr val="lt1"/>
          </a:solidFill>
          <a:ln cap="flat" cmpd="sng" w="9525">
            <a:solidFill>
              <a:srgbClr val="000000"/>
            </a:solidFill>
            <a:prstDash val="solid"/>
            <a:miter/>
            <a:headEnd len="med" w="med" type="none"/>
            <a:tailEnd len="med" w="med" type="none"/>
          </a:ln>
        </p:spPr>
        <p:txBody>
          <a:bodyPr anchorCtr="1" anchor="ctr" bIns="0" lIns="0" rIns="0" tIns="0">
            <a:noAutofit/>
          </a:bodyPr>
          <a:lstStyle/>
          <a:p>
            <a:pPr indent="0" lvl="0" marL="0" marR="0" rtl="0" algn="ctr">
              <a:spcBef>
                <a:spcPts val="0"/>
              </a:spcBef>
              <a:buNone/>
            </a:pPr>
            <a:r>
              <a:rPr lang="en">
                <a:solidFill>
                  <a:schemeClr val="dk1"/>
                </a:solidFill>
                <a:latin typeface="Calibri"/>
                <a:ea typeface="Calibri"/>
                <a:cs typeface="Calibri"/>
                <a:sym typeface="Calibri"/>
              </a:rPr>
              <a:t>ADC</a:t>
            </a:r>
          </a:p>
        </p:txBody>
      </p:sp>
      <p:sp>
        <p:nvSpPr>
          <p:cNvPr id="235" name="Shape 235"/>
          <p:cNvSpPr/>
          <p:nvPr/>
        </p:nvSpPr>
        <p:spPr>
          <a:xfrm>
            <a:off x="6333184" y="1999180"/>
            <a:ext cx="325800" cy="436200"/>
          </a:xfrm>
          <a:custGeom>
            <a:pathLst>
              <a:path extrusionOk="0" h="120000" w="120000">
                <a:moveTo>
                  <a:pt x="0" y="0"/>
                </a:moveTo>
                <a:lnTo>
                  <a:pt x="0" y="120000"/>
                </a:lnTo>
                <a:lnTo>
                  <a:pt x="120000" y="60331"/>
                </a:lnTo>
                <a:lnTo>
                  <a:pt x="0" y="0"/>
                </a:lnTo>
                <a:close/>
              </a:path>
            </a:pathLst>
          </a:custGeom>
          <a:solidFill>
            <a:srgbClr val="CCFF99"/>
          </a:soli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Calibri"/>
              <a:ea typeface="Calibri"/>
              <a:cs typeface="Calibri"/>
              <a:sym typeface="Calibri"/>
            </a:endParaRPr>
          </a:p>
        </p:txBody>
      </p:sp>
      <p:sp>
        <p:nvSpPr>
          <p:cNvPr id="236" name="Shape 236"/>
          <p:cNvSpPr txBox="1"/>
          <p:nvPr/>
        </p:nvSpPr>
        <p:spPr>
          <a:xfrm>
            <a:off x="5898136" y="1542662"/>
            <a:ext cx="950400" cy="300899"/>
          </a:xfrm>
          <a:prstGeom prst="rect">
            <a:avLst/>
          </a:prstGeom>
          <a:noFill/>
          <a:ln>
            <a:noFill/>
          </a:ln>
        </p:spPr>
        <p:txBody>
          <a:bodyPr anchorCtr="0" anchor="t" bIns="45700" lIns="91425" rIns="91425" tIns="45700">
            <a:noAutofit/>
          </a:bodyPr>
          <a:lstStyle/>
          <a:p>
            <a:pPr indent="0" lvl="0" marL="0" marR="0" rtl="0" algn="l">
              <a:spcBef>
                <a:spcPts val="0"/>
              </a:spcBef>
              <a:buNone/>
            </a:pPr>
            <a:r>
              <a:rPr b="1" lang="en">
                <a:solidFill>
                  <a:schemeClr val="dk2"/>
                </a:solidFill>
                <a:latin typeface="Calibri"/>
                <a:ea typeface="Calibri"/>
                <a:cs typeface="Calibri"/>
                <a:sym typeface="Calibri"/>
              </a:rPr>
              <a:t>ADC Driver</a:t>
            </a:r>
          </a:p>
        </p:txBody>
      </p:sp>
      <p:grpSp>
        <p:nvGrpSpPr>
          <p:cNvPr id="237" name="Shape 237"/>
          <p:cNvGrpSpPr/>
          <p:nvPr/>
        </p:nvGrpSpPr>
        <p:grpSpPr>
          <a:xfrm>
            <a:off x="7206544" y="2031060"/>
            <a:ext cx="376802" cy="372416"/>
            <a:chOff x="3863" y="1092"/>
            <a:chExt cx="190" cy="191"/>
          </a:xfrm>
        </p:grpSpPr>
        <p:sp>
          <p:nvSpPr>
            <p:cNvPr id="238" name="Shape 238"/>
            <p:cNvSpPr/>
            <p:nvPr/>
          </p:nvSpPr>
          <p:spPr>
            <a:xfrm>
              <a:off x="3863" y="1092"/>
              <a:ext cx="190" cy="191"/>
            </a:xfrm>
            <a:prstGeom prst="rect">
              <a:avLst/>
            </a:prstGeom>
            <a:solidFill>
              <a:srgbClr val="EAEAEA"/>
            </a:soli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sp>
          <p:nvSpPr>
            <p:cNvPr id="239" name="Shape 239"/>
            <p:cNvSpPr/>
            <p:nvPr/>
          </p:nvSpPr>
          <p:spPr>
            <a:xfrm>
              <a:off x="3900" y="1218"/>
              <a:ext cx="110" cy="36"/>
            </a:xfrm>
            <a:custGeom>
              <a:pathLst>
                <a:path extrusionOk="0" h="120000" w="120000">
                  <a:moveTo>
                    <a:pt x="0" y="120000"/>
                  </a:moveTo>
                  <a:cubicBezTo>
                    <a:pt x="13235" y="60000"/>
                    <a:pt x="26470" y="0"/>
                    <a:pt x="39705" y="0"/>
                  </a:cubicBezTo>
                  <a:cubicBezTo>
                    <a:pt x="52941" y="0"/>
                    <a:pt x="67058" y="120000"/>
                    <a:pt x="80294" y="120000"/>
                  </a:cubicBezTo>
                  <a:cubicBezTo>
                    <a:pt x="93529" y="120000"/>
                    <a:pt x="106764" y="60000"/>
                    <a:pt x="120000" y="0"/>
                  </a:cubicBezTo>
                </a:path>
              </a:pathLst>
            </a:custGeom>
            <a:solidFill>
              <a:srgbClr val="EAEAEA"/>
            </a:soli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grpSp>
          <p:nvGrpSpPr>
            <p:cNvPr id="240" name="Shape 240"/>
            <p:cNvGrpSpPr/>
            <p:nvPr/>
          </p:nvGrpSpPr>
          <p:grpSpPr>
            <a:xfrm>
              <a:off x="3899" y="1122"/>
              <a:ext cx="110" cy="37"/>
              <a:chOff x="611" y="1660"/>
              <a:chExt cx="136" cy="46"/>
            </a:xfrm>
          </p:grpSpPr>
          <p:sp>
            <p:nvSpPr>
              <p:cNvPr id="241" name="Shape 241"/>
              <p:cNvSpPr/>
              <p:nvPr/>
            </p:nvSpPr>
            <p:spPr>
              <a:xfrm>
                <a:off x="611" y="1661"/>
                <a:ext cx="136" cy="45"/>
              </a:xfrm>
              <a:custGeom>
                <a:pathLst>
                  <a:path extrusionOk="0" h="120000" w="120000">
                    <a:moveTo>
                      <a:pt x="0" y="120000"/>
                    </a:moveTo>
                    <a:cubicBezTo>
                      <a:pt x="13235" y="60000"/>
                      <a:pt x="26470" y="0"/>
                      <a:pt x="39705" y="0"/>
                    </a:cubicBezTo>
                    <a:cubicBezTo>
                      <a:pt x="52941" y="0"/>
                      <a:pt x="67058" y="120000"/>
                      <a:pt x="80294" y="120000"/>
                    </a:cubicBezTo>
                    <a:cubicBezTo>
                      <a:pt x="93529" y="120000"/>
                      <a:pt x="106764" y="60000"/>
                      <a:pt x="120000" y="0"/>
                    </a:cubicBezTo>
                  </a:path>
                </a:pathLst>
              </a:custGeom>
              <a:solidFill>
                <a:srgbClr val="EAEAEA"/>
              </a:soli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cxnSp>
            <p:nvCxnSpPr>
              <p:cNvPr id="242" name="Shape 242"/>
              <p:cNvCxnSpPr/>
              <p:nvPr/>
            </p:nvCxnSpPr>
            <p:spPr>
              <a:xfrm flipH="1" rot="10800000">
                <a:off x="657" y="1660"/>
                <a:ext cx="45" cy="45"/>
              </a:xfrm>
              <a:prstGeom prst="straightConnector1">
                <a:avLst/>
              </a:prstGeom>
              <a:noFill/>
              <a:ln cap="flat" cmpd="sng" w="9525">
                <a:solidFill>
                  <a:schemeClr val="dk1"/>
                </a:solidFill>
                <a:prstDash val="solid"/>
                <a:round/>
                <a:headEnd len="med" w="med" type="none"/>
                <a:tailEnd len="med" w="med" type="none"/>
              </a:ln>
            </p:spPr>
          </p:cxnSp>
        </p:grpSp>
        <p:grpSp>
          <p:nvGrpSpPr>
            <p:cNvPr id="243" name="Shape 243"/>
            <p:cNvGrpSpPr/>
            <p:nvPr/>
          </p:nvGrpSpPr>
          <p:grpSpPr>
            <a:xfrm>
              <a:off x="3899" y="1172"/>
              <a:ext cx="110" cy="38"/>
              <a:chOff x="611" y="1660"/>
              <a:chExt cx="136" cy="46"/>
            </a:xfrm>
          </p:grpSpPr>
          <p:sp>
            <p:nvSpPr>
              <p:cNvPr id="244" name="Shape 244"/>
              <p:cNvSpPr/>
              <p:nvPr/>
            </p:nvSpPr>
            <p:spPr>
              <a:xfrm>
                <a:off x="611" y="1661"/>
                <a:ext cx="136" cy="45"/>
              </a:xfrm>
              <a:custGeom>
                <a:pathLst>
                  <a:path extrusionOk="0" h="120000" w="120000">
                    <a:moveTo>
                      <a:pt x="0" y="120000"/>
                    </a:moveTo>
                    <a:cubicBezTo>
                      <a:pt x="13235" y="60000"/>
                      <a:pt x="26470" y="0"/>
                      <a:pt x="39705" y="0"/>
                    </a:cubicBezTo>
                    <a:cubicBezTo>
                      <a:pt x="52941" y="0"/>
                      <a:pt x="67058" y="120000"/>
                      <a:pt x="80294" y="120000"/>
                    </a:cubicBezTo>
                    <a:cubicBezTo>
                      <a:pt x="93529" y="120000"/>
                      <a:pt x="106764" y="60000"/>
                      <a:pt x="120000" y="0"/>
                    </a:cubicBezTo>
                  </a:path>
                </a:pathLst>
              </a:custGeom>
              <a:solidFill>
                <a:srgbClr val="EAEAEA"/>
              </a:soli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cxnSp>
            <p:nvCxnSpPr>
              <p:cNvPr id="245" name="Shape 245"/>
              <p:cNvCxnSpPr/>
              <p:nvPr/>
            </p:nvCxnSpPr>
            <p:spPr>
              <a:xfrm flipH="1" rot="10800000">
                <a:off x="657" y="1660"/>
                <a:ext cx="45" cy="45"/>
              </a:xfrm>
              <a:prstGeom prst="straightConnector1">
                <a:avLst/>
              </a:prstGeom>
              <a:noFill/>
              <a:ln cap="flat" cmpd="sng" w="9525">
                <a:solidFill>
                  <a:schemeClr val="dk1"/>
                </a:solidFill>
                <a:prstDash val="solid"/>
                <a:round/>
                <a:headEnd len="med" w="med" type="none"/>
                <a:tailEnd len="med" w="med" type="none"/>
              </a:ln>
            </p:spPr>
          </p:cxnSp>
        </p:grpSp>
      </p:grpSp>
      <p:sp>
        <p:nvSpPr>
          <p:cNvPr id="246" name="Shape 246"/>
          <p:cNvSpPr txBox="1"/>
          <p:nvPr/>
        </p:nvSpPr>
        <p:spPr>
          <a:xfrm>
            <a:off x="7130639" y="1709028"/>
            <a:ext cx="1179600" cy="300900"/>
          </a:xfrm>
          <a:prstGeom prst="rect">
            <a:avLst/>
          </a:prstGeom>
          <a:noFill/>
          <a:ln>
            <a:noFill/>
          </a:ln>
        </p:spPr>
        <p:txBody>
          <a:bodyPr anchorCtr="0" anchor="t" bIns="45700" lIns="91425" rIns="91425" tIns="45700">
            <a:noAutofit/>
          </a:bodyPr>
          <a:lstStyle/>
          <a:p>
            <a:pPr indent="0" lvl="0" marL="0" marR="0" rtl="0" algn="l">
              <a:spcBef>
                <a:spcPts val="0"/>
              </a:spcBef>
              <a:buNone/>
            </a:pPr>
            <a:r>
              <a:rPr b="1" lang="en">
                <a:solidFill>
                  <a:schemeClr val="dk2"/>
                </a:solidFill>
                <a:latin typeface="Calibri"/>
                <a:ea typeface="Calibri"/>
                <a:cs typeface="Calibri"/>
                <a:sym typeface="Calibri"/>
              </a:rPr>
              <a:t>AAF</a:t>
            </a:r>
          </a:p>
        </p:txBody>
      </p:sp>
      <p:sp>
        <p:nvSpPr>
          <p:cNvPr id="247" name="Shape 247"/>
          <p:cNvSpPr/>
          <p:nvPr/>
        </p:nvSpPr>
        <p:spPr>
          <a:xfrm>
            <a:off x="109175" y="1518177"/>
            <a:ext cx="536400" cy="702000"/>
          </a:xfrm>
          <a:custGeom>
            <a:pathLst>
              <a:path extrusionOk="0" h="120000" w="120000">
                <a:moveTo>
                  <a:pt x="0" y="0"/>
                </a:moveTo>
                <a:lnTo>
                  <a:pt x="39705" y="48000"/>
                </a:lnTo>
                <a:lnTo>
                  <a:pt x="39705" y="0"/>
                </a:lnTo>
                <a:lnTo>
                  <a:pt x="39705" y="48000"/>
                </a:lnTo>
                <a:lnTo>
                  <a:pt x="79852" y="0"/>
                </a:lnTo>
                <a:lnTo>
                  <a:pt x="39705" y="48000"/>
                </a:lnTo>
                <a:lnTo>
                  <a:pt x="39705" y="120000"/>
                </a:lnTo>
                <a:lnTo>
                  <a:pt x="120000" y="120000"/>
                </a:lnTo>
              </a:path>
            </a:pathLst>
          </a:custGeom>
          <a:no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Calibri"/>
              <a:ea typeface="Calibri"/>
              <a:cs typeface="Calibri"/>
              <a:sym typeface="Calibri"/>
            </a:endParaRPr>
          </a:p>
        </p:txBody>
      </p:sp>
      <p:sp>
        <p:nvSpPr>
          <p:cNvPr id="248" name="Shape 248"/>
          <p:cNvSpPr/>
          <p:nvPr/>
        </p:nvSpPr>
        <p:spPr>
          <a:xfrm>
            <a:off x="1035726" y="2002477"/>
            <a:ext cx="325800" cy="436275"/>
          </a:xfrm>
          <a:custGeom>
            <a:pathLst>
              <a:path extrusionOk="0" h="120000" w="120000">
                <a:moveTo>
                  <a:pt x="0" y="0"/>
                </a:moveTo>
                <a:lnTo>
                  <a:pt x="0" y="120000"/>
                </a:lnTo>
                <a:lnTo>
                  <a:pt x="120000" y="60331"/>
                </a:lnTo>
                <a:lnTo>
                  <a:pt x="0" y="0"/>
                </a:lnTo>
                <a:close/>
              </a:path>
            </a:pathLst>
          </a:custGeom>
          <a:solidFill>
            <a:srgbClr val="CCFF99"/>
          </a:soli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Calibri"/>
              <a:ea typeface="Calibri"/>
              <a:cs typeface="Calibri"/>
              <a:sym typeface="Calibri"/>
            </a:endParaRPr>
          </a:p>
        </p:txBody>
      </p:sp>
      <p:cxnSp>
        <p:nvCxnSpPr>
          <p:cNvPr id="249" name="Shape 249"/>
          <p:cNvCxnSpPr/>
          <p:nvPr/>
        </p:nvCxnSpPr>
        <p:spPr>
          <a:xfrm>
            <a:off x="1468035" y="2001120"/>
            <a:ext cx="13500" cy="432450"/>
          </a:xfrm>
          <a:prstGeom prst="straightConnector1">
            <a:avLst/>
          </a:prstGeom>
          <a:noFill/>
          <a:ln cap="flat" cmpd="sng" w="9525">
            <a:solidFill>
              <a:schemeClr val="dk2"/>
            </a:solidFill>
            <a:prstDash val="solid"/>
            <a:round/>
            <a:headEnd len="lg" w="lg" type="none"/>
            <a:tailEnd len="lg" w="lg" type="none"/>
          </a:ln>
        </p:spPr>
      </p:cxnSp>
      <p:cxnSp>
        <p:nvCxnSpPr>
          <p:cNvPr id="250" name="Shape 250"/>
          <p:cNvCxnSpPr/>
          <p:nvPr/>
        </p:nvCxnSpPr>
        <p:spPr>
          <a:xfrm>
            <a:off x="1240279" y="2003095"/>
            <a:ext cx="241200" cy="9000"/>
          </a:xfrm>
          <a:prstGeom prst="straightConnector1">
            <a:avLst/>
          </a:prstGeom>
          <a:noFill/>
          <a:ln cap="flat" cmpd="sng" w="9525">
            <a:solidFill>
              <a:schemeClr val="dk2"/>
            </a:solidFill>
            <a:prstDash val="solid"/>
            <a:round/>
            <a:headEnd len="lg" w="lg" type="none"/>
            <a:tailEnd len="lg" w="lg" type="none"/>
          </a:ln>
        </p:spPr>
      </p:cxnSp>
      <p:cxnSp>
        <p:nvCxnSpPr>
          <p:cNvPr id="251" name="Shape 251"/>
          <p:cNvCxnSpPr/>
          <p:nvPr/>
        </p:nvCxnSpPr>
        <p:spPr>
          <a:xfrm>
            <a:off x="1481465" y="2433586"/>
            <a:ext cx="228000" cy="0"/>
          </a:xfrm>
          <a:prstGeom prst="straightConnector1">
            <a:avLst/>
          </a:prstGeom>
          <a:noFill/>
          <a:ln cap="flat" cmpd="sng" w="9525">
            <a:solidFill>
              <a:schemeClr val="dk2"/>
            </a:solidFill>
            <a:prstDash val="solid"/>
            <a:round/>
            <a:headEnd len="lg" w="lg" type="none"/>
            <a:tailEnd len="lg" w="lg" type="none"/>
          </a:ln>
        </p:spPr>
      </p:cxnSp>
      <p:sp>
        <p:nvSpPr>
          <p:cNvPr id="252" name="Shape 252"/>
          <p:cNvSpPr txBox="1"/>
          <p:nvPr/>
        </p:nvSpPr>
        <p:spPr>
          <a:xfrm>
            <a:off x="645574" y="1708104"/>
            <a:ext cx="950400" cy="191250"/>
          </a:xfrm>
          <a:prstGeom prst="rect">
            <a:avLst/>
          </a:prstGeom>
          <a:noFill/>
          <a:ln>
            <a:noFill/>
          </a:ln>
        </p:spPr>
        <p:txBody>
          <a:bodyPr anchorCtr="0" anchor="t" bIns="91425" lIns="91425" rIns="91425" tIns="91425">
            <a:noAutofit/>
          </a:bodyPr>
          <a:lstStyle/>
          <a:p>
            <a:pPr lvl="0">
              <a:spcBef>
                <a:spcPts val="0"/>
              </a:spcBef>
              <a:buNone/>
            </a:pPr>
            <a:r>
              <a:rPr b="1" lang="en">
                <a:solidFill>
                  <a:schemeClr val="dk2"/>
                </a:solidFill>
                <a:latin typeface="Calibri"/>
                <a:ea typeface="Calibri"/>
                <a:cs typeface="Calibri"/>
                <a:sym typeface="Calibri"/>
              </a:rPr>
              <a:t>Schottky</a:t>
            </a:r>
          </a:p>
        </p:txBody>
      </p:sp>
      <p:sp>
        <p:nvSpPr>
          <p:cNvPr id="253" name="Shape 253"/>
          <p:cNvSpPr txBox="1"/>
          <p:nvPr/>
        </p:nvSpPr>
        <p:spPr>
          <a:xfrm>
            <a:off x="148725" y="68225"/>
            <a:ext cx="4655400" cy="432600"/>
          </a:xfrm>
          <a:prstGeom prst="rect">
            <a:avLst/>
          </a:prstGeom>
          <a:noFill/>
          <a:ln>
            <a:noFill/>
          </a:ln>
        </p:spPr>
        <p:txBody>
          <a:bodyPr anchorCtr="0" anchor="t" bIns="91425" lIns="91425" rIns="91425" tIns="91425">
            <a:noAutofit/>
          </a:bodyPr>
          <a:lstStyle/>
          <a:p>
            <a:pPr lvl="0">
              <a:spcBef>
                <a:spcPts val="0"/>
              </a:spcBef>
              <a:buNone/>
            </a:pPr>
            <a:r>
              <a:rPr b="1" lang="en" sz="2400" u="sng"/>
              <a:t>Receiver Conversion</a:t>
            </a:r>
          </a:p>
        </p:txBody>
      </p:sp>
      <p:cxnSp>
        <p:nvCxnSpPr>
          <p:cNvPr id="254" name="Shape 254"/>
          <p:cNvCxnSpPr>
            <a:endCxn id="222" idx="4"/>
          </p:cNvCxnSpPr>
          <p:nvPr/>
        </p:nvCxnSpPr>
        <p:spPr>
          <a:xfrm rot="10800000">
            <a:off x="4284028" y="2399330"/>
            <a:ext cx="14700" cy="634200"/>
          </a:xfrm>
          <a:prstGeom prst="straightConnector1">
            <a:avLst/>
          </a:prstGeom>
          <a:noFill/>
          <a:ln cap="flat" cmpd="sng" w="9525">
            <a:solidFill>
              <a:schemeClr val="dk1"/>
            </a:solidFill>
            <a:prstDash val="solid"/>
            <a:round/>
            <a:headEnd len="med" w="med" type="none"/>
            <a:tailEnd len="lg" w="lg" type="triangle"/>
          </a:ln>
        </p:spPr>
      </p:cxnSp>
      <p:grpSp>
        <p:nvGrpSpPr>
          <p:cNvPr id="255" name="Shape 255"/>
          <p:cNvGrpSpPr/>
          <p:nvPr/>
        </p:nvGrpSpPr>
        <p:grpSpPr>
          <a:xfrm>
            <a:off x="4225606" y="2971815"/>
            <a:ext cx="153744" cy="122711"/>
            <a:chOff x="1255" y="3454"/>
            <a:chExt cx="71" cy="71"/>
          </a:xfrm>
        </p:grpSpPr>
        <p:sp>
          <p:nvSpPr>
            <p:cNvPr id="256" name="Shape 256"/>
            <p:cNvSpPr/>
            <p:nvPr/>
          </p:nvSpPr>
          <p:spPr>
            <a:xfrm>
              <a:off x="1255" y="3454"/>
              <a:ext cx="0" cy="0"/>
            </a:xfrm>
            <a:custGeom>
              <a:pathLst>
                <a:path extrusionOk="0" h="120000" w="120000">
                  <a:moveTo>
                    <a:pt x="0" y="60000"/>
                  </a:moveTo>
                  <a:lnTo>
                    <a:pt x="1666" y="46250"/>
                  </a:lnTo>
                  <a:lnTo>
                    <a:pt x="5833" y="33750"/>
                  </a:lnTo>
                  <a:lnTo>
                    <a:pt x="12916" y="22500"/>
                  </a:lnTo>
                  <a:lnTo>
                    <a:pt x="22500" y="12916"/>
                  </a:lnTo>
                  <a:lnTo>
                    <a:pt x="33750" y="5833"/>
                  </a:lnTo>
                  <a:lnTo>
                    <a:pt x="46666" y="833"/>
                  </a:lnTo>
                  <a:lnTo>
                    <a:pt x="60000" y="0"/>
                  </a:lnTo>
                  <a:lnTo>
                    <a:pt x="73750" y="833"/>
                  </a:lnTo>
                  <a:lnTo>
                    <a:pt x="85833" y="5833"/>
                  </a:lnTo>
                  <a:lnTo>
                    <a:pt x="97916" y="12916"/>
                  </a:lnTo>
                  <a:lnTo>
                    <a:pt x="106666" y="22500"/>
                  </a:lnTo>
                  <a:lnTo>
                    <a:pt x="113750" y="33750"/>
                  </a:lnTo>
                  <a:lnTo>
                    <a:pt x="118333" y="46250"/>
                  </a:lnTo>
                  <a:lnTo>
                    <a:pt x="120000" y="60000"/>
                  </a:lnTo>
                  <a:lnTo>
                    <a:pt x="118333" y="72916"/>
                  </a:lnTo>
                  <a:lnTo>
                    <a:pt x="113750" y="85416"/>
                  </a:lnTo>
                  <a:lnTo>
                    <a:pt x="106666" y="96666"/>
                  </a:lnTo>
                  <a:lnTo>
                    <a:pt x="97916" y="106250"/>
                  </a:lnTo>
                  <a:lnTo>
                    <a:pt x="85833" y="113333"/>
                  </a:lnTo>
                  <a:lnTo>
                    <a:pt x="73750" y="118333"/>
                  </a:lnTo>
                  <a:lnTo>
                    <a:pt x="60000" y="120000"/>
                  </a:lnTo>
                  <a:lnTo>
                    <a:pt x="46666" y="118333"/>
                  </a:lnTo>
                  <a:lnTo>
                    <a:pt x="33750" y="113333"/>
                  </a:lnTo>
                  <a:lnTo>
                    <a:pt x="22500" y="106250"/>
                  </a:lnTo>
                  <a:lnTo>
                    <a:pt x="12916" y="96666"/>
                  </a:lnTo>
                  <a:lnTo>
                    <a:pt x="5833" y="85416"/>
                  </a:lnTo>
                  <a:lnTo>
                    <a:pt x="1666" y="72916"/>
                  </a:lnTo>
                  <a:lnTo>
                    <a:pt x="0" y="60000"/>
                  </a:lnTo>
                </a:path>
              </a:pathLst>
            </a:custGeom>
            <a:solidFill>
              <a:srgbClr val="CCFF99"/>
            </a:soli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sp>
          <p:nvSpPr>
            <p:cNvPr id="257" name="Shape 257"/>
            <p:cNvSpPr/>
            <p:nvPr/>
          </p:nvSpPr>
          <p:spPr>
            <a:xfrm>
              <a:off x="1255" y="3454"/>
              <a:ext cx="0" cy="0"/>
            </a:xfrm>
            <a:custGeom>
              <a:pathLst>
                <a:path extrusionOk="0" h="120000" w="120000">
                  <a:moveTo>
                    <a:pt x="0" y="60000"/>
                  </a:moveTo>
                  <a:lnTo>
                    <a:pt x="1666" y="46250"/>
                  </a:lnTo>
                  <a:lnTo>
                    <a:pt x="5833" y="33750"/>
                  </a:lnTo>
                  <a:lnTo>
                    <a:pt x="12916" y="22500"/>
                  </a:lnTo>
                  <a:lnTo>
                    <a:pt x="22500" y="12916"/>
                  </a:lnTo>
                  <a:lnTo>
                    <a:pt x="33750" y="5833"/>
                  </a:lnTo>
                  <a:lnTo>
                    <a:pt x="46666" y="833"/>
                  </a:lnTo>
                  <a:lnTo>
                    <a:pt x="60000" y="0"/>
                  </a:lnTo>
                  <a:lnTo>
                    <a:pt x="73750" y="833"/>
                  </a:lnTo>
                  <a:lnTo>
                    <a:pt x="85833" y="5833"/>
                  </a:lnTo>
                  <a:lnTo>
                    <a:pt x="97916" y="12916"/>
                  </a:lnTo>
                  <a:lnTo>
                    <a:pt x="106666" y="22500"/>
                  </a:lnTo>
                  <a:lnTo>
                    <a:pt x="113750" y="33750"/>
                  </a:lnTo>
                  <a:lnTo>
                    <a:pt x="118333" y="46250"/>
                  </a:lnTo>
                  <a:lnTo>
                    <a:pt x="120000" y="60000"/>
                  </a:lnTo>
                  <a:lnTo>
                    <a:pt x="118333" y="72916"/>
                  </a:lnTo>
                  <a:lnTo>
                    <a:pt x="113750" y="85416"/>
                  </a:lnTo>
                  <a:lnTo>
                    <a:pt x="106666" y="96666"/>
                  </a:lnTo>
                  <a:lnTo>
                    <a:pt x="97916" y="106250"/>
                  </a:lnTo>
                  <a:lnTo>
                    <a:pt x="85833" y="113333"/>
                  </a:lnTo>
                  <a:lnTo>
                    <a:pt x="73750" y="118333"/>
                  </a:lnTo>
                  <a:lnTo>
                    <a:pt x="60000" y="120000"/>
                  </a:lnTo>
                  <a:lnTo>
                    <a:pt x="46666" y="118333"/>
                  </a:lnTo>
                  <a:lnTo>
                    <a:pt x="33750" y="113333"/>
                  </a:lnTo>
                  <a:lnTo>
                    <a:pt x="22500" y="106250"/>
                  </a:lnTo>
                  <a:lnTo>
                    <a:pt x="12916" y="96666"/>
                  </a:lnTo>
                  <a:lnTo>
                    <a:pt x="5833" y="85416"/>
                  </a:lnTo>
                  <a:lnTo>
                    <a:pt x="1666" y="72916"/>
                  </a:lnTo>
                  <a:lnTo>
                    <a:pt x="0" y="60000"/>
                  </a:lnTo>
                  <a:close/>
                </a:path>
              </a:pathLst>
            </a:custGeom>
            <a:solidFill>
              <a:srgbClr val="CCFF99"/>
            </a:soli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grpSp>
          <p:nvGrpSpPr>
            <p:cNvPr id="258" name="Shape 258"/>
            <p:cNvGrpSpPr/>
            <p:nvPr/>
          </p:nvGrpSpPr>
          <p:grpSpPr>
            <a:xfrm>
              <a:off x="1279" y="3503"/>
              <a:ext cx="48" cy="23"/>
              <a:chOff x="1342" y="2835"/>
              <a:chExt cx="48" cy="23"/>
            </a:xfrm>
          </p:grpSpPr>
          <p:sp>
            <p:nvSpPr>
              <p:cNvPr id="259" name="Shape 259"/>
              <p:cNvSpPr/>
              <p:nvPr/>
            </p:nvSpPr>
            <p:spPr>
              <a:xfrm>
                <a:off x="1390" y="2859"/>
                <a:ext cx="0" cy="0"/>
              </a:xfrm>
              <a:custGeom>
                <a:pathLst>
                  <a:path extrusionOk="0" h="120000" w="120000">
                    <a:moveTo>
                      <a:pt x="0" y="0"/>
                    </a:moveTo>
                    <a:lnTo>
                      <a:pt x="5000" y="42500"/>
                    </a:lnTo>
                    <a:lnTo>
                      <a:pt x="17500" y="80000"/>
                    </a:lnTo>
                    <a:lnTo>
                      <a:pt x="36250" y="110000"/>
                    </a:lnTo>
                    <a:lnTo>
                      <a:pt x="60000" y="120000"/>
                    </a:lnTo>
                    <a:lnTo>
                      <a:pt x="82500" y="110000"/>
                    </a:lnTo>
                    <a:lnTo>
                      <a:pt x="103750" y="80000"/>
                    </a:lnTo>
                    <a:lnTo>
                      <a:pt x="115000" y="42500"/>
                    </a:lnTo>
                    <a:lnTo>
                      <a:pt x="120000" y="0"/>
                    </a:lnTo>
                  </a:path>
                </a:pathLst>
              </a:custGeom>
              <a:solidFill>
                <a:srgbClr val="CCFF99"/>
              </a:soli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sp>
            <p:nvSpPr>
              <p:cNvPr id="260" name="Shape 260"/>
              <p:cNvSpPr/>
              <p:nvPr/>
            </p:nvSpPr>
            <p:spPr>
              <a:xfrm>
                <a:off x="1342" y="2835"/>
                <a:ext cx="0" cy="0"/>
              </a:xfrm>
              <a:custGeom>
                <a:pathLst>
                  <a:path extrusionOk="0" h="120000" w="120000">
                    <a:moveTo>
                      <a:pt x="0" y="120000"/>
                    </a:moveTo>
                    <a:lnTo>
                      <a:pt x="5000" y="72500"/>
                    </a:lnTo>
                    <a:lnTo>
                      <a:pt x="17500" y="32500"/>
                    </a:lnTo>
                    <a:lnTo>
                      <a:pt x="36250" y="5000"/>
                    </a:lnTo>
                    <a:lnTo>
                      <a:pt x="60000" y="0"/>
                    </a:lnTo>
                    <a:lnTo>
                      <a:pt x="82500" y="5000"/>
                    </a:lnTo>
                    <a:lnTo>
                      <a:pt x="103750" y="32500"/>
                    </a:lnTo>
                    <a:lnTo>
                      <a:pt x="116250" y="72500"/>
                    </a:lnTo>
                    <a:lnTo>
                      <a:pt x="120000" y="120000"/>
                    </a:lnTo>
                  </a:path>
                </a:pathLst>
              </a:custGeom>
              <a:solidFill>
                <a:srgbClr val="CCFF99"/>
              </a:soli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grpSp>
      </p:grpSp>
      <p:grpSp>
        <p:nvGrpSpPr>
          <p:cNvPr id="261" name="Shape 261"/>
          <p:cNvGrpSpPr/>
          <p:nvPr/>
        </p:nvGrpSpPr>
        <p:grpSpPr>
          <a:xfrm>
            <a:off x="5174512" y="2053581"/>
            <a:ext cx="376802" cy="372416"/>
            <a:chOff x="3863" y="1092"/>
            <a:chExt cx="190" cy="191"/>
          </a:xfrm>
        </p:grpSpPr>
        <p:sp>
          <p:nvSpPr>
            <p:cNvPr id="262" name="Shape 262"/>
            <p:cNvSpPr/>
            <p:nvPr/>
          </p:nvSpPr>
          <p:spPr>
            <a:xfrm>
              <a:off x="3863" y="1092"/>
              <a:ext cx="190" cy="191"/>
            </a:xfrm>
            <a:prstGeom prst="rect">
              <a:avLst/>
            </a:prstGeom>
            <a:solidFill>
              <a:srgbClr val="EAEAEA"/>
            </a:soli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sp>
          <p:nvSpPr>
            <p:cNvPr id="263" name="Shape 263"/>
            <p:cNvSpPr/>
            <p:nvPr/>
          </p:nvSpPr>
          <p:spPr>
            <a:xfrm>
              <a:off x="3900" y="1218"/>
              <a:ext cx="110" cy="36"/>
            </a:xfrm>
            <a:custGeom>
              <a:pathLst>
                <a:path extrusionOk="0" h="120000" w="120000">
                  <a:moveTo>
                    <a:pt x="0" y="120000"/>
                  </a:moveTo>
                  <a:cubicBezTo>
                    <a:pt x="13235" y="60000"/>
                    <a:pt x="26470" y="0"/>
                    <a:pt x="39705" y="0"/>
                  </a:cubicBezTo>
                  <a:cubicBezTo>
                    <a:pt x="52941" y="0"/>
                    <a:pt x="67058" y="120000"/>
                    <a:pt x="80294" y="120000"/>
                  </a:cubicBezTo>
                  <a:cubicBezTo>
                    <a:pt x="93529" y="120000"/>
                    <a:pt x="106764" y="60000"/>
                    <a:pt x="120000" y="0"/>
                  </a:cubicBezTo>
                </a:path>
              </a:pathLst>
            </a:custGeom>
            <a:solidFill>
              <a:srgbClr val="EAEAEA"/>
            </a:soli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grpSp>
          <p:nvGrpSpPr>
            <p:cNvPr id="264" name="Shape 264"/>
            <p:cNvGrpSpPr/>
            <p:nvPr/>
          </p:nvGrpSpPr>
          <p:grpSpPr>
            <a:xfrm>
              <a:off x="3899" y="1122"/>
              <a:ext cx="110" cy="37"/>
              <a:chOff x="611" y="1660"/>
              <a:chExt cx="136" cy="46"/>
            </a:xfrm>
          </p:grpSpPr>
          <p:sp>
            <p:nvSpPr>
              <p:cNvPr id="265" name="Shape 265"/>
              <p:cNvSpPr/>
              <p:nvPr/>
            </p:nvSpPr>
            <p:spPr>
              <a:xfrm>
                <a:off x="611" y="1661"/>
                <a:ext cx="136" cy="45"/>
              </a:xfrm>
              <a:custGeom>
                <a:pathLst>
                  <a:path extrusionOk="0" h="120000" w="120000">
                    <a:moveTo>
                      <a:pt x="0" y="120000"/>
                    </a:moveTo>
                    <a:cubicBezTo>
                      <a:pt x="13235" y="60000"/>
                      <a:pt x="26470" y="0"/>
                      <a:pt x="39705" y="0"/>
                    </a:cubicBezTo>
                    <a:cubicBezTo>
                      <a:pt x="52941" y="0"/>
                      <a:pt x="67058" y="120000"/>
                      <a:pt x="80294" y="120000"/>
                    </a:cubicBezTo>
                    <a:cubicBezTo>
                      <a:pt x="93529" y="120000"/>
                      <a:pt x="106764" y="60000"/>
                      <a:pt x="120000" y="0"/>
                    </a:cubicBezTo>
                  </a:path>
                </a:pathLst>
              </a:custGeom>
              <a:solidFill>
                <a:srgbClr val="EAEAEA"/>
              </a:soli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cxnSp>
            <p:nvCxnSpPr>
              <p:cNvPr id="266" name="Shape 266"/>
              <p:cNvCxnSpPr/>
              <p:nvPr/>
            </p:nvCxnSpPr>
            <p:spPr>
              <a:xfrm flipH="1" rot="10800000">
                <a:off x="657" y="1660"/>
                <a:ext cx="45" cy="45"/>
              </a:xfrm>
              <a:prstGeom prst="straightConnector1">
                <a:avLst/>
              </a:prstGeom>
              <a:noFill/>
              <a:ln cap="flat" cmpd="sng" w="9525">
                <a:solidFill>
                  <a:schemeClr val="dk1"/>
                </a:solidFill>
                <a:prstDash val="solid"/>
                <a:round/>
                <a:headEnd len="med" w="med" type="none"/>
                <a:tailEnd len="med" w="med" type="none"/>
              </a:ln>
            </p:spPr>
          </p:cxnSp>
        </p:grpSp>
        <p:grpSp>
          <p:nvGrpSpPr>
            <p:cNvPr id="267" name="Shape 267"/>
            <p:cNvGrpSpPr/>
            <p:nvPr/>
          </p:nvGrpSpPr>
          <p:grpSpPr>
            <a:xfrm>
              <a:off x="3899" y="1172"/>
              <a:ext cx="110" cy="38"/>
              <a:chOff x="611" y="1660"/>
              <a:chExt cx="136" cy="46"/>
            </a:xfrm>
          </p:grpSpPr>
          <p:sp>
            <p:nvSpPr>
              <p:cNvPr id="268" name="Shape 268"/>
              <p:cNvSpPr/>
              <p:nvPr/>
            </p:nvSpPr>
            <p:spPr>
              <a:xfrm>
                <a:off x="611" y="1661"/>
                <a:ext cx="136" cy="45"/>
              </a:xfrm>
              <a:custGeom>
                <a:pathLst>
                  <a:path extrusionOk="0" h="120000" w="120000">
                    <a:moveTo>
                      <a:pt x="0" y="120000"/>
                    </a:moveTo>
                    <a:cubicBezTo>
                      <a:pt x="13235" y="60000"/>
                      <a:pt x="26470" y="0"/>
                      <a:pt x="39705" y="0"/>
                    </a:cubicBezTo>
                    <a:cubicBezTo>
                      <a:pt x="52941" y="0"/>
                      <a:pt x="67058" y="120000"/>
                      <a:pt x="80294" y="120000"/>
                    </a:cubicBezTo>
                    <a:cubicBezTo>
                      <a:pt x="93529" y="120000"/>
                      <a:pt x="106764" y="60000"/>
                      <a:pt x="120000" y="0"/>
                    </a:cubicBezTo>
                  </a:path>
                </a:pathLst>
              </a:custGeom>
              <a:solidFill>
                <a:srgbClr val="EAEAEA"/>
              </a:soli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cxnSp>
            <p:nvCxnSpPr>
              <p:cNvPr id="269" name="Shape 269"/>
              <p:cNvCxnSpPr/>
              <p:nvPr/>
            </p:nvCxnSpPr>
            <p:spPr>
              <a:xfrm flipH="1" rot="10800000">
                <a:off x="657" y="1660"/>
                <a:ext cx="45" cy="45"/>
              </a:xfrm>
              <a:prstGeom prst="straightConnector1">
                <a:avLst/>
              </a:prstGeom>
              <a:noFill/>
              <a:ln cap="flat" cmpd="sng" w="9525">
                <a:solidFill>
                  <a:schemeClr val="dk1"/>
                </a:solidFill>
                <a:prstDash val="solid"/>
                <a:round/>
                <a:headEnd len="med" w="med" type="none"/>
                <a:tailEnd len="med" w="med" type="none"/>
              </a:ln>
            </p:spPr>
          </p:cxnSp>
        </p:grpSp>
      </p:grpSp>
      <p:sp>
        <p:nvSpPr>
          <p:cNvPr id="270" name="Shape 270"/>
          <p:cNvSpPr txBox="1"/>
          <p:nvPr/>
        </p:nvSpPr>
        <p:spPr>
          <a:xfrm>
            <a:off x="5174500" y="686150"/>
            <a:ext cx="2138100" cy="353100"/>
          </a:xfrm>
          <a:prstGeom prst="rect">
            <a:avLst/>
          </a:prstGeom>
          <a:noFill/>
          <a:ln>
            <a:noFill/>
          </a:ln>
        </p:spPr>
        <p:txBody>
          <a:bodyPr anchorCtr="0" anchor="t" bIns="91425" lIns="91425" rIns="91425" tIns="91425">
            <a:noAutofit/>
          </a:bodyPr>
          <a:lstStyle/>
          <a:p>
            <a:pPr lvl="0" algn="ctr">
              <a:spcBef>
                <a:spcPts val="0"/>
              </a:spcBef>
              <a:buNone/>
            </a:pPr>
            <a:r>
              <a:rPr lang="en">
                <a:solidFill>
                  <a:srgbClr val="FF0000"/>
                </a:solidFill>
              </a:rPr>
              <a:t>Receiver Conversion Subsystem</a:t>
            </a:r>
          </a:p>
        </p:txBody>
      </p:sp>
      <p:sp>
        <p:nvSpPr>
          <p:cNvPr id="271" name="Shape 271"/>
          <p:cNvSpPr txBox="1"/>
          <p:nvPr/>
        </p:nvSpPr>
        <p:spPr>
          <a:xfrm>
            <a:off x="4363925" y="2465500"/>
            <a:ext cx="512700" cy="191400"/>
          </a:xfrm>
          <a:prstGeom prst="rect">
            <a:avLst/>
          </a:prstGeom>
          <a:noFill/>
          <a:ln>
            <a:noFill/>
          </a:ln>
        </p:spPr>
        <p:txBody>
          <a:bodyPr anchorCtr="0" anchor="t" bIns="91425" lIns="91425" rIns="91425" tIns="91425">
            <a:noAutofit/>
          </a:bodyPr>
          <a:lstStyle/>
          <a:p>
            <a:pPr lvl="0">
              <a:spcBef>
                <a:spcPts val="0"/>
              </a:spcBef>
              <a:buNone/>
            </a:pPr>
            <a:r>
              <a:rPr b="1" lang="en">
                <a:solidFill>
                  <a:schemeClr val="dk2"/>
                </a:solidFill>
                <a:latin typeface="Calibri"/>
                <a:ea typeface="Calibri"/>
                <a:cs typeface="Calibri"/>
                <a:sym typeface="Calibri"/>
              </a:rPr>
              <a:t>LO</a:t>
            </a:r>
          </a:p>
        </p:txBody>
      </p:sp>
      <p:sp>
        <p:nvSpPr>
          <p:cNvPr id="272" name="Shape 272"/>
          <p:cNvSpPr txBox="1"/>
          <p:nvPr/>
        </p:nvSpPr>
        <p:spPr>
          <a:xfrm>
            <a:off x="299850" y="3308675"/>
            <a:ext cx="8544300" cy="1548900"/>
          </a:xfrm>
          <a:prstGeom prst="rect">
            <a:avLst/>
          </a:prstGeom>
          <a:noFill/>
          <a:ln>
            <a:noFill/>
          </a:ln>
        </p:spPr>
        <p:txBody>
          <a:bodyPr anchorCtr="0" anchor="t" bIns="91425" lIns="91425" rIns="91425" tIns="91425">
            <a:noAutofit/>
          </a:bodyPr>
          <a:lstStyle/>
          <a:p>
            <a:pPr lvl="0">
              <a:spcBef>
                <a:spcPts val="0"/>
              </a:spcBef>
              <a:buNone/>
            </a:pPr>
            <a:r>
              <a:rPr lang="en"/>
              <a:t>Major hurdles:</a:t>
            </a:r>
          </a:p>
          <a:p>
            <a:pPr indent="-228600" lvl="0" marL="457200" rtl="0">
              <a:spcBef>
                <a:spcPts val="0"/>
              </a:spcBef>
              <a:buChar char="●"/>
            </a:pPr>
            <a:r>
              <a:rPr lang="en"/>
              <a:t>Subsystem depends on LO and Rx signal</a:t>
            </a:r>
          </a:p>
          <a:p>
            <a:pPr indent="-228600" lvl="1" marL="914400" rtl="0">
              <a:spcBef>
                <a:spcPts val="0"/>
              </a:spcBef>
              <a:buChar char="○"/>
            </a:pPr>
            <a:r>
              <a:rPr lang="en"/>
              <a:t>Expected IF of ~200kHz, can differ due to frequency rise/fall overlap</a:t>
            </a:r>
          </a:p>
          <a:p>
            <a:pPr indent="-228600" lvl="0" marL="457200" rtl="0">
              <a:spcBef>
                <a:spcPts val="0"/>
              </a:spcBef>
              <a:buChar char="●"/>
            </a:pPr>
            <a:r>
              <a:rPr lang="en"/>
              <a:t>High cost for many parts including Mixer, Power splitter, and ADC</a:t>
            </a:r>
          </a:p>
          <a:p>
            <a:pPr indent="-228600" lvl="0" marL="457200" rtl="0">
              <a:spcBef>
                <a:spcPts val="0"/>
              </a:spcBef>
              <a:buChar char="●"/>
            </a:pPr>
            <a:r>
              <a:rPr lang="en"/>
              <a:t>Lack of breadboard prototyping</a:t>
            </a:r>
          </a:p>
          <a:p>
            <a:pPr indent="-228600" lvl="1" marL="914400" rtl="0">
              <a:spcBef>
                <a:spcPts val="0"/>
              </a:spcBef>
              <a:buChar char="○"/>
            </a:pPr>
            <a:r>
              <a:rPr lang="en"/>
              <a:t>Bandwidth of 5MHz, SMA board connections, noise sensitive circuitry</a:t>
            </a:r>
          </a:p>
          <a:p>
            <a:pPr indent="-228600" lvl="0" marL="457200" rtl="0">
              <a:spcBef>
                <a:spcPts val="0"/>
              </a:spcBef>
              <a:buChar char="●"/>
            </a:pPr>
            <a:r>
              <a:rPr lang="en"/>
              <a:t>Finding necessary processor to handle high-speed ADC sampling rate</a:t>
            </a:r>
          </a:p>
          <a:p>
            <a:pPr indent="-228600" lvl="1" marL="914400" rtl="0">
              <a:spcBef>
                <a:spcPts val="0"/>
              </a:spcBef>
              <a:buChar char="○"/>
            </a:pPr>
            <a:r>
              <a:rPr lang="en"/>
              <a:t>AD9280 takes 32Msps, AD9656 takes 125Msps</a:t>
            </a:r>
          </a:p>
        </p:txBody>
      </p:sp>
      <p:sp>
        <p:nvSpPr>
          <p:cNvPr id="273" name="Shape 273"/>
          <p:cNvSpPr/>
          <p:nvPr/>
        </p:nvSpPr>
        <p:spPr>
          <a:xfrm>
            <a:off x="4023175" y="3044924"/>
            <a:ext cx="536400" cy="504600"/>
          </a:xfrm>
          <a:prstGeom prst="rect">
            <a:avLst/>
          </a:prstGeom>
          <a:solidFill>
            <a:srgbClr val="CCFF99"/>
          </a:solid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cxnSp>
        <p:nvCxnSpPr>
          <p:cNvPr id="274" name="Shape 274"/>
          <p:cNvCxnSpPr>
            <a:stCxn id="273" idx="3"/>
            <a:endCxn id="273" idx="0"/>
          </p:cNvCxnSpPr>
          <p:nvPr/>
        </p:nvCxnSpPr>
        <p:spPr>
          <a:xfrm rot="10800000">
            <a:off x="4291375" y="3044924"/>
            <a:ext cx="268200" cy="252300"/>
          </a:xfrm>
          <a:prstGeom prst="straightConnector1">
            <a:avLst/>
          </a:prstGeom>
          <a:noFill/>
          <a:ln cap="flat" cmpd="sng" w="9525">
            <a:solidFill>
              <a:schemeClr val="dk2"/>
            </a:solidFill>
            <a:prstDash val="solid"/>
            <a:round/>
            <a:headEnd len="lg" w="lg" type="none"/>
            <a:tailEnd len="lg" w="lg" type="none"/>
          </a:ln>
        </p:spPr>
      </p:cxnSp>
      <p:cxnSp>
        <p:nvCxnSpPr>
          <p:cNvPr id="275" name="Shape 275"/>
          <p:cNvCxnSpPr>
            <a:stCxn id="273" idx="3"/>
            <a:endCxn id="273" idx="2"/>
          </p:cNvCxnSpPr>
          <p:nvPr/>
        </p:nvCxnSpPr>
        <p:spPr>
          <a:xfrm flipH="1">
            <a:off x="4291375" y="3297224"/>
            <a:ext cx="268200" cy="252300"/>
          </a:xfrm>
          <a:prstGeom prst="straightConnector1">
            <a:avLst/>
          </a:prstGeom>
          <a:noFill/>
          <a:ln cap="flat" cmpd="sng" w="9525">
            <a:solidFill>
              <a:schemeClr val="dk2"/>
            </a:solidFill>
            <a:prstDash val="solid"/>
            <a:round/>
            <a:headEnd len="lg" w="lg" type="none"/>
            <a:tailEnd len="lg" w="lg" type="none"/>
          </a:ln>
        </p:spPr>
      </p:cxnSp>
      <p:cxnSp>
        <p:nvCxnSpPr>
          <p:cNvPr id="276" name="Shape 276"/>
          <p:cNvCxnSpPr>
            <a:stCxn id="273" idx="3"/>
          </p:cNvCxnSpPr>
          <p:nvPr/>
        </p:nvCxnSpPr>
        <p:spPr>
          <a:xfrm>
            <a:off x="4559575" y="3297224"/>
            <a:ext cx="244500" cy="5400"/>
          </a:xfrm>
          <a:prstGeom prst="straightConnector1">
            <a:avLst/>
          </a:prstGeom>
          <a:noFill/>
          <a:ln cap="flat" cmpd="sng" w="9525">
            <a:solidFill>
              <a:schemeClr val="dk2"/>
            </a:solidFill>
            <a:prstDash val="solid"/>
            <a:round/>
            <a:headEnd len="lg" w="lg" type="none"/>
            <a:tailEnd len="lg" w="lg" type="none"/>
          </a:ln>
        </p:spPr>
      </p:cxnSp>
      <p:sp>
        <p:nvSpPr>
          <p:cNvPr id="277" name="Shape 277"/>
          <p:cNvSpPr txBox="1"/>
          <p:nvPr/>
        </p:nvSpPr>
        <p:spPr>
          <a:xfrm>
            <a:off x="3341650" y="2853512"/>
            <a:ext cx="1134000" cy="191400"/>
          </a:xfrm>
          <a:prstGeom prst="rect">
            <a:avLst/>
          </a:prstGeom>
          <a:noFill/>
          <a:ln>
            <a:noFill/>
          </a:ln>
        </p:spPr>
        <p:txBody>
          <a:bodyPr anchorCtr="0" anchor="t" bIns="91425" lIns="91425" rIns="91425" tIns="91425">
            <a:noAutofit/>
          </a:bodyPr>
          <a:lstStyle/>
          <a:p>
            <a:pPr lvl="0">
              <a:spcBef>
                <a:spcPts val="0"/>
              </a:spcBef>
              <a:buNone/>
            </a:pPr>
            <a:r>
              <a:rPr b="1" lang="en">
                <a:solidFill>
                  <a:schemeClr val="dk2"/>
                </a:solidFill>
                <a:latin typeface="Calibri"/>
                <a:ea typeface="Calibri"/>
                <a:cs typeface="Calibri"/>
                <a:sym typeface="Calibri"/>
              </a:rPr>
              <a:t>Power Splitter</a:t>
            </a:r>
          </a:p>
        </p:txBody>
      </p:sp>
      <p:sp>
        <p:nvSpPr>
          <p:cNvPr id="278" name="Shape 278"/>
          <p:cNvSpPr txBox="1"/>
          <p:nvPr/>
        </p:nvSpPr>
        <p:spPr>
          <a:xfrm>
            <a:off x="3256250" y="1925500"/>
            <a:ext cx="376800" cy="122700"/>
          </a:xfrm>
          <a:prstGeom prst="rect">
            <a:avLst/>
          </a:prstGeom>
          <a:noFill/>
          <a:ln>
            <a:noFill/>
          </a:ln>
        </p:spPr>
        <p:txBody>
          <a:bodyPr anchorCtr="0" anchor="t" bIns="91425" lIns="91425" rIns="91425" tIns="91425">
            <a:noAutofit/>
          </a:bodyPr>
          <a:lstStyle/>
          <a:p>
            <a:pPr lvl="0">
              <a:spcBef>
                <a:spcPts val="0"/>
              </a:spcBef>
              <a:buNone/>
            </a:pPr>
            <a:r>
              <a:rPr b="1" lang="en">
                <a:solidFill>
                  <a:schemeClr val="dk2"/>
                </a:solidFill>
                <a:latin typeface="Calibri"/>
                <a:ea typeface="Calibri"/>
                <a:cs typeface="Calibri"/>
                <a:sym typeface="Calibri"/>
              </a:rPr>
              <a:t>RF</a:t>
            </a:r>
          </a:p>
        </p:txBody>
      </p:sp>
      <p:sp>
        <p:nvSpPr>
          <p:cNvPr id="279" name="Shape 279"/>
          <p:cNvSpPr txBox="1"/>
          <p:nvPr/>
        </p:nvSpPr>
        <p:spPr>
          <a:xfrm>
            <a:off x="4663225" y="1843550"/>
            <a:ext cx="465300" cy="432600"/>
          </a:xfrm>
          <a:prstGeom prst="rect">
            <a:avLst/>
          </a:prstGeom>
          <a:noFill/>
          <a:ln>
            <a:noFill/>
          </a:ln>
        </p:spPr>
        <p:txBody>
          <a:bodyPr anchorCtr="0" anchor="t" bIns="91425" lIns="91425" rIns="91425" tIns="91425">
            <a:noAutofit/>
          </a:bodyPr>
          <a:lstStyle/>
          <a:p>
            <a:pPr lvl="0">
              <a:spcBef>
                <a:spcPts val="0"/>
              </a:spcBef>
              <a:buNone/>
            </a:pPr>
            <a:r>
              <a:rPr b="1" lang="en">
                <a:solidFill>
                  <a:schemeClr val="dk2"/>
                </a:solidFill>
                <a:latin typeface="Calibri"/>
                <a:ea typeface="Calibri"/>
                <a:cs typeface="Calibri"/>
                <a:sym typeface="Calibri"/>
              </a:rPr>
              <a:t>IFP</a:t>
            </a:r>
          </a:p>
          <a:p>
            <a:pPr lvl="0">
              <a:spcBef>
                <a:spcPts val="0"/>
              </a:spcBef>
              <a:buNone/>
            </a:pPr>
            <a:r>
              <a:rPr b="1" lang="en">
                <a:solidFill>
                  <a:schemeClr val="dk2"/>
                </a:solidFill>
                <a:latin typeface="Calibri"/>
                <a:ea typeface="Calibri"/>
                <a:cs typeface="Calibri"/>
                <a:sym typeface="Calibri"/>
              </a:rPr>
              <a:t>IFN</a:t>
            </a:r>
          </a:p>
        </p:txBody>
      </p:sp>
      <p:cxnSp>
        <p:nvCxnSpPr>
          <p:cNvPr id="280" name="Shape 280"/>
          <p:cNvCxnSpPr>
            <a:stCxn id="223" idx="2"/>
            <a:endCxn id="222" idx="0"/>
          </p:cNvCxnSpPr>
          <p:nvPr/>
        </p:nvCxnSpPr>
        <p:spPr>
          <a:xfrm>
            <a:off x="4123260" y="1762924"/>
            <a:ext cx="160800" cy="283500"/>
          </a:xfrm>
          <a:prstGeom prst="straightConnector1">
            <a:avLst/>
          </a:prstGeom>
          <a:noFill/>
          <a:ln cap="flat" cmpd="sng" w="28575">
            <a:solidFill>
              <a:srgbClr val="CCFF99"/>
            </a:solidFill>
            <a:prstDash val="solid"/>
            <a:round/>
            <a:headEnd len="lg" w="lg" type="none"/>
            <a:tailEnd len="lg" w="lg" type="none"/>
          </a:ln>
        </p:spPr>
      </p:cxnSp>
      <p:sp>
        <p:nvSpPr>
          <p:cNvPr id="281" name="Shape 281"/>
          <p:cNvSpPr txBox="1"/>
          <p:nvPr/>
        </p:nvSpPr>
        <p:spPr>
          <a:xfrm>
            <a:off x="7868400" y="136250"/>
            <a:ext cx="1275600" cy="504300"/>
          </a:xfrm>
          <a:prstGeom prst="rect">
            <a:avLst/>
          </a:prstGeom>
          <a:noFill/>
          <a:ln>
            <a:noFill/>
          </a:ln>
        </p:spPr>
        <p:txBody>
          <a:bodyPr anchorCtr="0" anchor="t" bIns="91425" lIns="91425" rIns="91425" tIns="91425">
            <a:noAutofit/>
          </a:bodyPr>
          <a:lstStyle/>
          <a:p>
            <a:pPr lvl="0">
              <a:spcBef>
                <a:spcPts val="0"/>
              </a:spcBef>
              <a:buNone/>
            </a:pPr>
            <a:r>
              <a:rPr b="1" lang="en" sz="1600">
                <a:latin typeface="Calibri"/>
                <a:ea typeface="Calibri"/>
                <a:cs typeface="Calibri"/>
                <a:sym typeface="Calibri"/>
              </a:rPr>
              <a:t>Coy Coburn</a:t>
            </a: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5" name="Shape 285"/>
        <p:cNvGrpSpPr/>
        <p:nvPr/>
      </p:nvGrpSpPr>
      <p:grpSpPr>
        <a:xfrm>
          <a:off x="0" y="0"/>
          <a:ext cx="0" cy="0"/>
          <a:chOff x="0" y="0"/>
          <a:chExt cx="0" cy="0"/>
        </a:xfrm>
      </p:grpSpPr>
      <p:sp>
        <p:nvSpPr>
          <p:cNvPr id="286" name="Shape 286"/>
          <p:cNvSpPr txBox="1"/>
          <p:nvPr/>
        </p:nvSpPr>
        <p:spPr>
          <a:xfrm>
            <a:off x="242750" y="84050"/>
            <a:ext cx="5264700" cy="879600"/>
          </a:xfrm>
          <a:prstGeom prst="rect">
            <a:avLst/>
          </a:prstGeom>
          <a:noFill/>
          <a:ln>
            <a:noFill/>
          </a:ln>
        </p:spPr>
        <p:txBody>
          <a:bodyPr anchorCtr="0" anchor="t" bIns="91425" lIns="91425" rIns="91425" tIns="91425">
            <a:noAutofit/>
          </a:bodyPr>
          <a:lstStyle/>
          <a:p>
            <a:pPr lvl="0">
              <a:spcBef>
                <a:spcPts val="0"/>
              </a:spcBef>
              <a:buNone/>
            </a:pPr>
            <a:r>
              <a:rPr b="1" lang="en" u="sng"/>
              <a:t>Results and Solutions</a:t>
            </a:r>
          </a:p>
          <a:p>
            <a:pPr indent="-228600" lvl="0" marL="457200" rtl="0">
              <a:spcBef>
                <a:spcPts val="0"/>
              </a:spcBef>
              <a:buClr>
                <a:schemeClr val="dk1"/>
              </a:buClr>
              <a:buFont typeface="Calibri"/>
              <a:buChar char="●"/>
            </a:pPr>
            <a:r>
              <a:rPr lang="en">
                <a:solidFill>
                  <a:schemeClr val="dk1"/>
                </a:solidFill>
                <a:latin typeface="Calibri"/>
                <a:ea typeface="Calibri"/>
                <a:cs typeface="Calibri"/>
                <a:sym typeface="Calibri"/>
              </a:rPr>
              <a:t>Advanced Design System was used to simulate circuitry</a:t>
            </a:r>
          </a:p>
          <a:p>
            <a:pPr indent="-228600" lvl="1" marL="914400" rtl="0">
              <a:spcBef>
                <a:spcPts val="0"/>
              </a:spcBef>
              <a:buClr>
                <a:schemeClr val="dk1"/>
              </a:buClr>
              <a:buFont typeface="Calibri"/>
              <a:buChar char="○"/>
            </a:pPr>
            <a:r>
              <a:rPr lang="en">
                <a:solidFill>
                  <a:schemeClr val="dk1"/>
                </a:solidFill>
                <a:latin typeface="Calibri"/>
                <a:ea typeface="Calibri"/>
                <a:cs typeface="Calibri"/>
                <a:sym typeface="Calibri"/>
              </a:rPr>
              <a:t>I recommend for next year’s team to create new PCB’s every 2 weeks for circuit improvements</a:t>
            </a:r>
          </a:p>
          <a:p>
            <a:pPr indent="-228600" lvl="0" marL="457200" rtl="0">
              <a:spcBef>
                <a:spcPts val="0"/>
              </a:spcBef>
              <a:buClr>
                <a:schemeClr val="dk1"/>
              </a:buClr>
              <a:buFont typeface="Calibri"/>
              <a:buChar char="●"/>
            </a:pPr>
            <a:r>
              <a:rPr lang="en">
                <a:solidFill>
                  <a:schemeClr val="dk1"/>
                </a:solidFill>
                <a:latin typeface="Calibri"/>
                <a:ea typeface="Calibri"/>
                <a:cs typeface="Calibri"/>
                <a:sym typeface="Calibri"/>
              </a:rPr>
              <a:t>Been in constant contact with Scott Shoaf, a Field Apps Engineer from Analog Devices</a:t>
            </a:r>
          </a:p>
          <a:p>
            <a:pPr indent="-228600" lvl="1" marL="914400" rtl="0">
              <a:spcBef>
                <a:spcPts val="0"/>
              </a:spcBef>
              <a:buClr>
                <a:schemeClr val="dk1"/>
              </a:buClr>
              <a:buFont typeface="Calibri"/>
              <a:buChar char="○"/>
            </a:pPr>
            <a:r>
              <a:rPr lang="en">
                <a:solidFill>
                  <a:schemeClr val="dk1"/>
                </a:solidFill>
                <a:latin typeface="Calibri"/>
                <a:ea typeface="Calibri"/>
                <a:cs typeface="Calibri"/>
                <a:sym typeface="Calibri"/>
              </a:rPr>
              <a:t>Has lended a AD9656, eval board, and HSC-ADC-EVALCZ, a FPGA data config kit</a:t>
            </a:r>
          </a:p>
          <a:p>
            <a:pPr indent="-228600" lvl="0" marL="457200">
              <a:spcBef>
                <a:spcPts val="0"/>
              </a:spcBef>
              <a:buClr>
                <a:schemeClr val="dk1"/>
              </a:buClr>
              <a:buFont typeface="Calibri"/>
              <a:buChar char="●"/>
            </a:pPr>
            <a:r>
              <a:rPr lang="en">
                <a:solidFill>
                  <a:schemeClr val="dk1"/>
                </a:solidFill>
                <a:latin typeface="Calibri"/>
                <a:ea typeface="Calibri"/>
                <a:cs typeface="Calibri"/>
                <a:sym typeface="Calibri"/>
              </a:rPr>
              <a:t>Buy chips’ bare boards and populate with components according to datasheet to lower cost</a:t>
            </a:r>
          </a:p>
          <a:p>
            <a:pPr lvl="0">
              <a:spcBef>
                <a:spcPts val="0"/>
              </a:spcBef>
              <a:buNone/>
            </a:pPr>
            <a:r>
              <a:t/>
            </a:r>
            <a:endParaRPr sz="1600">
              <a:solidFill>
                <a:schemeClr val="dk1"/>
              </a:solidFill>
            </a:endParaRPr>
          </a:p>
          <a:p>
            <a:pPr lvl="0" rtl="0">
              <a:spcBef>
                <a:spcPts val="0"/>
              </a:spcBef>
              <a:buNone/>
            </a:pPr>
            <a:br>
              <a:rPr lang="en" sz="1600">
                <a:solidFill>
                  <a:schemeClr val="dk1"/>
                </a:solidFill>
              </a:rPr>
            </a:br>
            <a:br>
              <a:rPr lang="en" sz="1600">
                <a:solidFill>
                  <a:schemeClr val="dk1"/>
                </a:solidFill>
              </a:rPr>
            </a:br>
          </a:p>
          <a:p>
            <a:pPr lvl="0">
              <a:spcBef>
                <a:spcPts val="0"/>
              </a:spcBef>
              <a:buNone/>
            </a:pPr>
            <a:r>
              <a:t/>
            </a:r>
            <a:endParaRPr/>
          </a:p>
        </p:txBody>
      </p:sp>
      <p:sp>
        <p:nvSpPr>
          <p:cNvPr id="287" name="Shape 287"/>
          <p:cNvSpPr/>
          <p:nvPr/>
        </p:nvSpPr>
        <p:spPr>
          <a:xfrm>
            <a:off x="1158950" y="2202320"/>
            <a:ext cx="4572000" cy="1127699"/>
          </a:xfrm>
          <a:prstGeom prst="rect">
            <a:avLst/>
          </a:prstGeom>
          <a:blipFill rotWithShape="1">
            <a:blip r:embed="rId3">
              <a:alphaModFix/>
            </a:blip>
            <a:stretch>
              <a:fillRect b="0" l="0" r="0" t="0"/>
            </a:stretch>
          </a:blipFill>
          <a:ln>
            <a:noFill/>
          </a:ln>
        </p:spPr>
        <p:txBody>
          <a:bodyPr anchorCtr="0" anchor="t" bIns="34275" lIns="68575" rIns="68575" tIns="34275">
            <a:noAutofit/>
          </a:bodyPr>
          <a:lstStyle/>
          <a:p>
            <a:pPr indent="0" lvl="0" marL="0" marR="0" rtl="0" algn="l">
              <a:spcBef>
                <a:spcPts val="0"/>
              </a:spcBef>
              <a:buSzPct val="25000"/>
              <a:buNone/>
            </a:pPr>
            <a:r>
              <a:rPr b="0" i="0" lang="en" sz="1400" u="none" cap="none" strike="noStrike">
                <a:latin typeface="Calibri"/>
                <a:ea typeface="Calibri"/>
                <a:cs typeface="Calibri"/>
                <a:sym typeface="Calibri"/>
              </a:rPr>
              <a:t> </a:t>
            </a:r>
          </a:p>
        </p:txBody>
      </p:sp>
      <p:graphicFrame>
        <p:nvGraphicFramePr>
          <p:cNvPr id="288" name="Shape 288"/>
          <p:cNvGraphicFramePr/>
          <p:nvPr/>
        </p:nvGraphicFramePr>
        <p:xfrm>
          <a:off x="5507550" y="31550"/>
          <a:ext cx="3000000" cy="3000000"/>
        </p:xfrm>
        <a:graphic>
          <a:graphicData uri="http://schemas.openxmlformats.org/drawingml/2006/table">
            <a:tbl>
              <a:tblPr>
                <a:noFill/>
                <a:tableStyleId>{A5BDD2A1-7548-4F52-8B74-5F5F86A9FA0A}</a:tableStyleId>
              </a:tblPr>
              <a:tblGrid>
                <a:gridCol w="1212150"/>
                <a:gridCol w="1212150"/>
                <a:gridCol w="1212150"/>
              </a:tblGrid>
              <a:tr h="237600">
                <a:tc>
                  <a:txBody>
                    <a:bodyPr>
                      <a:noAutofit/>
                    </a:bodyPr>
                    <a:lstStyle/>
                    <a:p>
                      <a:pPr lvl="0">
                        <a:spcBef>
                          <a:spcPts val="0"/>
                        </a:spcBef>
                        <a:buNone/>
                      </a:pPr>
                      <a:r>
                        <a:rPr b="1" lang="en" sz="1000"/>
                        <a:t>Variable</a:t>
                      </a:r>
                    </a:p>
                  </a:txBody>
                  <a:tcPr marT="91425" marB="91425" marR="91425" marL="91425"/>
                </a:tc>
                <a:tc>
                  <a:txBody>
                    <a:bodyPr>
                      <a:noAutofit/>
                    </a:bodyPr>
                    <a:lstStyle/>
                    <a:p>
                      <a:pPr lvl="0">
                        <a:spcBef>
                          <a:spcPts val="0"/>
                        </a:spcBef>
                        <a:buNone/>
                      </a:pPr>
                      <a:r>
                        <a:rPr b="1" lang="en" sz="1000"/>
                        <a:t>Value</a:t>
                      </a:r>
                    </a:p>
                  </a:txBody>
                  <a:tcPr marT="91425" marB="91425" marR="91425" marL="91425"/>
                </a:tc>
                <a:tc>
                  <a:txBody>
                    <a:bodyPr>
                      <a:noAutofit/>
                    </a:bodyPr>
                    <a:lstStyle/>
                    <a:p>
                      <a:pPr lvl="0">
                        <a:spcBef>
                          <a:spcPts val="0"/>
                        </a:spcBef>
                        <a:buNone/>
                      </a:pPr>
                      <a:r>
                        <a:rPr b="1" lang="en" sz="1000"/>
                        <a:t>Unit</a:t>
                      </a:r>
                    </a:p>
                  </a:txBody>
                  <a:tcPr marT="91425" marB="91425" marR="91425" marL="91425"/>
                </a:tc>
              </a:tr>
              <a:tr h="237600">
                <a:tc>
                  <a:txBody>
                    <a:bodyPr>
                      <a:noAutofit/>
                    </a:bodyPr>
                    <a:lstStyle/>
                    <a:p>
                      <a:pPr lvl="0" rtl="0">
                        <a:spcBef>
                          <a:spcPts val="0"/>
                        </a:spcBef>
                        <a:buNone/>
                      </a:pPr>
                      <a:r>
                        <a:rPr lang="en" sz="1000"/>
                        <a:t>Cs</a:t>
                      </a:r>
                    </a:p>
                  </a:txBody>
                  <a:tcPr marT="91425" marB="91425" marR="91425" marL="91425"/>
                </a:tc>
                <a:tc>
                  <a:txBody>
                    <a:bodyPr>
                      <a:noAutofit/>
                    </a:bodyPr>
                    <a:lstStyle/>
                    <a:p>
                      <a:pPr lvl="0">
                        <a:spcBef>
                          <a:spcPts val="0"/>
                        </a:spcBef>
                        <a:buNone/>
                      </a:pPr>
                      <a:r>
                        <a:rPr lang="en" sz="1000"/>
                        <a:t>1.244E8</a:t>
                      </a:r>
                    </a:p>
                  </a:txBody>
                  <a:tcPr marT="91425" marB="91425" marR="91425" marL="91425"/>
                </a:tc>
                <a:tc>
                  <a:txBody>
                    <a:bodyPr>
                      <a:noAutofit/>
                    </a:bodyPr>
                    <a:lstStyle/>
                    <a:p>
                      <a:pPr lvl="0">
                        <a:spcBef>
                          <a:spcPts val="0"/>
                        </a:spcBef>
                        <a:buNone/>
                      </a:pPr>
                      <a:r>
                        <a:rPr lang="en" sz="1000"/>
                        <a:t>m/s</a:t>
                      </a:r>
                    </a:p>
                  </a:txBody>
                  <a:tcPr marT="91425" marB="91425" marR="91425" marL="91425"/>
                </a:tc>
              </a:tr>
              <a:tr h="364475">
                <a:tc>
                  <a:txBody>
                    <a:bodyPr>
                      <a:noAutofit/>
                    </a:bodyPr>
                    <a:lstStyle/>
                    <a:p>
                      <a:pPr lvl="0">
                        <a:spcBef>
                          <a:spcPts val="0"/>
                        </a:spcBef>
                        <a:buNone/>
                      </a:pPr>
                      <a:r>
                        <a:rPr lang="en" sz="1000"/>
                        <a:t>Pt</a:t>
                      </a:r>
                    </a:p>
                  </a:txBody>
                  <a:tcPr marT="91425" marB="91425" marR="91425" marL="91425"/>
                </a:tc>
                <a:tc>
                  <a:txBody>
                    <a:bodyPr>
                      <a:noAutofit/>
                    </a:bodyPr>
                    <a:lstStyle/>
                    <a:p>
                      <a:pPr lvl="0">
                        <a:spcBef>
                          <a:spcPts val="0"/>
                        </a:spcBef>
                        <a:buNone/>
                      </a:pPr>
                      <a:r>
                        <a:rPr lang="en" sz="1000"/>
                        <a:t>20</a:t>
                      </a:r>
                    </a:p>
                  </a:txBody>
                  <a:tcPr marT="91425" marB="91425" marR="91425" marL="91425"/>
                </a:tc>
                <a:tc>
                  <a:txBody>
                    <a:bodyPr>
                      <a:noAutofit/>
                    </a:bodyPr>
                    <a:lstStyle/>
                    <a:p>
                      <a:pPr lvl="0">
                        <a:spcBef>
                          <a:spcPts val="0"/>
                        </a:spcBef>
                        <a:buNone/>
                      </a:pPr>
                      <a:r>
                        <a:rPr lang="en" sz="1000"/>
                        <a:t>dBm</a:t>
                      </a:r>
                    </a:p>
                  </a:txBody>
                  <a:tcPr marT="91425" marB="91425" marR="91425" marL="91425"/>
                </a:tc>
              </a:tr>
              <a:tr h="364475">
                <a:tc>
                  <a:txBody>
                    <a:bodyPr>
                      <a:noAutofit/>
                    </a:bodyPr>
                    <a:lstStyle/>
                    <a:p>
                      <a:pPr lvl="0">
                        <a:spcBef>
                          <a:spcPts val="0"/>
                        </a:spcBef>
                        <a:buNone/>
                      </a:pPr>
                      <a:r>
                        <a:rPr lang="en" sz="1000"/>
                        <a:t>G</a:t>
                      </a:r>
                    </a:p>
                  </a:txBody>
                  <a:tcPr marT="91425" marB="91425" marR="91425" marL="91425"/>
                </a:tc>
                <a:tc>
                  <a:txBody>
                    <a:bodyPr>
                      <a:noAutofit/>
                    </a:bodyPr>
                    <a:lstStyle/>
                    <a:p>
                      <a:pPr lvl="0">
                        <a:spcBef>
                          <a:spcPts val="0"/>
                        </a:spcBef>
                        <a:buNone/>
                      </a:pPr>
                      <a:r>
                        <a:rPr lang="en" sz="1000"/>
                        <a:t>7</a:t>
                      </a:r>
                    </a:p>
                  </a:txBody>
                  <a:tcPr marT="91425" marB="91425" marR="91425" marL="91425"/>
                </a:tc>
                <a:tc>
                  <a:txBody>
                    <a:bodyPr>
                      <a:noAutofit/>
                    </a:bodyPr>
                    <a:lstStyle/>
                    <a:p>
                      <a:pPr lvl="0">
                        <a:spcBef>
                          <a:spcPts val="0"/>
                        </a:spcBef>
                        <a:buNone/>
                      </a:pPr>
                      <a:r>
                        <a:rPr lang="en" sz="1000"/>
                        <a:t>dBm</a:t>
                      </a:r>
                    </a:p>
                  </a:txBody>
                  <a:tcPr marT="91425" marB="91425" marR="91425" marL="91425"/>
                </a:tc>
              </a:tr>
              <a:tr h="237600">
                <a:tc>
                  <a:txBody>
                    <a:bodyPr>
                      <a:noAutofit/>
                    </a:bodyPr>
                    <a:lstStyle/>
                    <a:p>
                      <a:pPr lvl="0">
                        <a:spcBef>
                          <a:spcPts val="0"/>
                        </a:spcBef>
                        <a:buNone/>
                      </a:pPr>
                      <a:r>
                        <a:rPr lang="en" sz="1000"/>
                        <a:t>f</a:t>
                      </a:r>
                    </a:p>
                  </a:txBody>
                  <a:tcPr marT="91425" marB="91425" marR="91425" marL="91425"/>
                </a:tc>
                <a:tc>
                  <a:txBody>
                    <a:bodyPr>
                      <a:noAutofit/>
                    </a:bodyPr>
                    <a:lstStyle/>
                    <a:p>
                      <a:pPr lvl="0">
                        <a:spcBef>
                          <a:spcPts val="0"/>
                        </a:spcBef>
                        <a:buNone/>
                      </a:pPr>
                      <a:r>
                        <a:rPr lang="en" sz="1000"/>
                        <a:t>2.45E9</a:t>
                      </a:r>
                    </a:p>
                  </a:txBody>
                  <a:tcPr marT="91425" marB="91425" marR="91425" marL="91425"/>
                </a:tc>
                <a:tc>
                  <a:txBody>
                    <a:bodyPr>
                      <a:noAutofit/>
                    </a:bodyPr>
                    <a:lstStyle/>
                    <a:p>
                      <a:pPr lvl="0">
                        <a:spcBef>
                          <a:spcPts val="0"/>
                        </a:spcBef>
                        <a:buNone/>
                      </a:pPr>
                      <a:r>
                        <a:rPr lang="en" sz="1000"/>
                        <a:t>Hz</a:t>
                      </a:r>
                    </a:p>
                  </a:txBody>
                  <a:tcPr marT="91425" marB="91425" marR="91425" marL="91425"/>
                </a:tc>
              </a:tr>
              <a:tr h="396200">
                <a:tc>
                  <a:txBody>
                    <a:bodyPr>
                      <a:noAutofit/>
                    </a:bodyPr>
                    <a:lstStyle/>
                    <a:p>
                      <a:pPr lvl="0">
                        <a:spcBef>
                          <a:spcPts val="0"/>
                        </a:spcBef>
                        <a:buNone/>
                      </a:pPr>
                      <a:r>
                        <a:rPr lang="en" sz="1000"/>
                        <a:t>R</a:t>
                      </a:r>
                    </a:p>
                  </a:txBody>
                  <a:tcPr marT="91425" marB="91425" marR="91425" marL="91425"/>
                </a:tc>
                <a:tc>
                  <a:txBody>
                    <a:bodyPr>
                      <a:noAutofit/>
                    </a:bodyPr>
                    <a:lstStyle/>
                    <a:p>
                      <a:pPr lvl="0">
                        <a:spcBef>
                          <a:spcPts val="0"/>
                        </a:spcBef>
                        <a:buNone/>
                      </a:pPr>
                      <a:r>
                        <a:rPr lang="en" sz="1000"/>
                        <a:t>1.2</a:t>
                      </a:r>
                    </a:p>
                  </a:txBody>
                  <a:tcPr marT="91425" marB="91425" marR="91425" marL="91425"/>
                </a:tc>
                <a:tc>
                  <a:txBody>
                    <a:bodyPr>
                      <a:noAutofit/>
                    </a:bodyPr>
                    <a:lstStyle/>
                    <a:p>
                      <a:pPr lvl="0">
                        <a:spcBef>
                          <a:spcPts val="0"/>
                        </a:spcBef>
                        <a:buNone/>
                      </a:pPr>
                      <a:r>
                        <a:rPr lang="en" sz="1000"/>
                        <a:t>m</a:t>
                      </a:r>
                    </a:p>
                  </a:txBody>
                  <a:tcPr marT="91425" marB="91425" marR="91425" marL="91425"/>
                </a:tc>
              </a:tr>
              <a:tr h="237600">
                <a:tc>
                  <a:txBody>
                    <a:bodyPr>
                      <a:noAutofit/>
                    </a:bodyPr>
                    <a:lstStyle/>
                    <a:p>
                      <a:pPr lvl="0">
                        <a:spcBef>
                          <a:spcPts val="0"/>
                        </a:spcBef>
                        <a:buNone/>
                      </a:pPr>
                      <a:r>
                        <a:rPr lang="en" sz="1000"/>
                        <a:t>ƛ</a:t>
                      </a:r>
                    </a:p>
                  </a:txBody>
                  <a:tcPr marT="91425" marB="91425" marR="91425" marL="91425"/>
                </a:tc>
                <a:tc>
                  <a:txBody>
                    <a:bodyPr>
                      <a:noAutofit/>
                    </a:bodyPr>
                    <a:lstStyle/>
                    <a:p>
                      <a:pPr lvl="0">
                        <a:spcBef>
                          <a:spcPts val="0"/>
                        </a:spcBef>
                        <a:buNone/>
                      </a:pPr>
                      <a:r>
                        <a:rPr lang="en" sz="1000"/>
                        <a:t>5.0E-2</a:t>
                      </a:r>
                    </a:p>
                  </a:txBody>
                  <a:tcPr marT="91425" marB="91425" marR="91425" marL="91425"/>
                </a:tc>
                <a:tc>
                  <a:txBody>
                    <a:bodyPr>
                      <a:noAutofit/>
                    </a:bodyPr>
                    <a:lstStyle/>
                    <a:p>
                      <a:pPr lvl="0">
                        <a:spcBef>
                          <a:spcPts val="0"/>
                        </a:spcBef>
                        <a:buNone/>
                      </a:pPr>
                      <a:r>
                        <a:rPr lang="en" sz="1000"/>
                        <a:t>m</a:t>
                      </a:r>
                    </a:p>
                  </a:txBody>
                  <a:tcPr marT="91425" marB="91425" marR="91425" marL="91425"/>
                </a:tc>
              </a:tr>
              <a:tr h="364475">
                <a:tc>
                  <a:txBody>
                    <a:bodyPr>
                      <a:noAutofit/>
                    </a:bodyPr>
                    <a:lstStyle/>
                    <a:p>
                      <a:pPr lvl="0">
                        <a:spcBef>
                          <a:spcPts val="0"/>
                        </a:spcBef>
                        <a:buNone/>
                      </a:pPr>
                      <a:r>
                        <a:rPr lang="en" sz="1000"/>
                        <a:t>Pr</a:t>
                      </a:r>
                    </a:p>
                  </a:txBody>
                  <a:tcPr marT="91425" marB="91425" marR="91425" marL="91425"/>
                </a:tc>
                <a:tc>
                  <a:txBody>
                    <a:bodyPr>
                      <a:noAutofit/>
                    </a:bodyPr>
                    <a:lstStyle/>
                    <a:p>
                      <a:pPr lvl="0">
                        <a:spcBef>
                          <a:spcPts val="0"/>
                        </a:spcBef>
                        <a:buNone/>
                      </a:pPr>
                      <a:r>
                        <a:rPr lang="en" sz="1000"/>
                        <a:t>-28.165</a:t>
                      </a:r>
                    </a:p>
                  </a:txBody>
                  <a:tcPr marT="91425" marB="91425" marR="91425" marL="91425"/>
                </a:tc>
                <a:tc>
                  <a:txBody>
                    <a:bodyPr>
                      <a:noAutofit/>
                    </a:bodyPr>
                    <a:lstStyle/>
                    <a:p>
                      <a:pPr lvl="0">
                        <a:spcBef>
                          <a:spcPts val="0"/>
                        </a:spcBef>
                        <a:buNone/>
                      </a:pPr>
                      <a:r>
                        <a:rPr lang="en" sz="1000"/>
                        <a:t>dBm</a:t>
                      </a:r>
                    </a:p>
                  </a:txBody>
                  <a:tcPr marT="91425" marB="91425" marR="91425" marL="91425"/>
                </a:tc>
              </a:tr>
              <a:tr h="364475">
                <a:tc>
                  <a:txBody>
                    <a:bodyPr>
                      <a:noAutofit/>
                    </a:bodyPr>
                    <a:lstStyle/>
                    <a:p>
                      <a:pPr lvl="0" rtl="0">
                        <a:spcBef>
                          <a:spcPts val="0"/>
                        </a:spcBef>
                        <a:buNone/>
                      </a:pPr>
                      <a:r>
                        <a:t/>
                      </a:r>
                      <a:endParaRPr sz="1000"/>
                    </a:p>
                  </a:txBody>
                  <a:tcPr marT="91425" marB="91425" marR="91425" marL="91425"/>
                </a:tc>
                <a:tc>
                  <a:txBody>
                    <a:bodyPr>
                      <a:noAutofit/>
                    </a:bodyPr>
                    <a:lstStyle/>
                    <a:p>
                      <a:pPr lvl="0" rtl="0">
                        <a:spcBef>
                          <a:spcPts val="0"/>
                        </a:spcBef>
                        <a:buNone/>
                      </a:pPr>
                      <a:r>
                        <a:t/>
                      </a:r>
                      <a:endParaRPr sz="1000"/>
                    </a:p>
                  </a:txBody>
                  <a:tcPr marT="91425" marB="91425" marR="91425" marL="91425"/>
                </a:tc>
                <a:tc>
                  <a:txBody>
                    <a:bodyPr>
                      <a:noAutofit/>
                    </a:bodyPr>
                    <a:lstStyle/>
                    <a:p>
                      <a:pPr lvl="0" rtl="0">
                        <a:spcBef>
                          <a:spcPts val="0"/>
                        </a:spcBef>
                        <a:buNone/>
                      </a:pPr>
                      <a:r>
                        <a:t/>
                      </a:r>
                      <a:endParaRPr sz="1000"/>
                    </a:p>
                  </a:txBody>
                  <a:tcPr marT="91425" marB="91425" marR="91425" marL="91425"/>
                </a:tc>
              </a:tr>
              <a:tr h="364475">
                <a:tc>
                  <a:txBody>
                    <a:bodyPr>
                      <a:noAutofit/>
                    </a:bodyPr>
                    <a:lstStyle/>
                    <a:p>
                      <a:pPr lvl="0" rtl="0">
                        <a:spcBef>
                          <a:spcPts val="0"/>
                        </a:spcBef>
                        <a:buNone/>
                      </a:pPr>
                      <a:r>
                        <a:rPr lang="en" sz="1000"/>
                        <a:t>fDEV</a:t>
                      </a:r>
                    </a:p>
                  </a:txBody>
                  <a:tcPr marT="91425" marB="91425" marR="91425" marL="91425"/>
                </a:tc>
                <a:tc>
                  <a:txBody>
                    <a:bodyPr>
                      <a:noAutofit/>
                    </a:bodyPr>
                    <a:lstStyle/>
                    <a:p>
                      <a:pPr lvl="0" rtl="0">
                        <a:spcBef>
                          <a:spcPts val="0"/>
                        </a:spcBef>
                        <a:buNone/>
                      </a:pPr>
                      <a:r>
                        <a:rPr lang="en" sz="1000"/>
                        <a:t>5.0E6</a:t>
                      </a:r>
                    </a:p>
                  </a:txBody>
                  <a:tcPr marT="91425" marB="91425" marR="91425" marL="91425"/>
                </a:tc>
                <a:tc>
                  <a:txBody>
                    <a:bodyPr>
                      <a:noAutofit/>
                    </a:bodyPr>
                    <a:lstStyle/>
                    <a:p>
                      <a:pPr lvl="0" rtl="0">
                        <a:spcBef>
                          <a:spcPts val="0"/>
                        </a:spcBef>
                        <a:buNone/>
                      </a:pPr>
                      <a:r>
                        <a:rPr lang="en" sz="1000"/>
                        <a:t>Hz</a:t>
                      </a:r>
                    </a:p>
                  </a:txBody>
                  <a:tcPr marT="91425" marB="91425" marR="91425" marL="91425"/>
                </a:tc>
              </a:tr>
              <a:tr h="364475">
                <a:tc>
                  <a:txBody>
                    <a:bodyPr>
                      <a:noAutofit/>
                    </a:bodyPr>
                    <a:lstStyle/>
                    <a:p>
                      <a:pPr lvl="0" rtl="0">
                        <a:spcBef>
                          <a:spcPts val="0"/>
                        </a:spcBef>
                        <a:buNone/>
                      </a:pPr>
                      <a:r>
                        <a:rPr lang="en" sz="1000"/>
                        <a:t>Ts</a:t>
                      </a:r>
                    </a:p>
                  </a:txBody>
                  <a:tcPr marT="91425" marB="91425" marR="91425" marL="91425"/>
                </a:tc>
                <a:tc>
                  <a:txBody>
                    <a:bodyPr>
                      <a:noAutofit/>
                    </a:bodyPr>
                    <a:lstStyle/>
                    <a:p>
                      <a:pPr lvl="0" rtl="0">
                        <a:spcBef>
                          <a:spcPts val="0"/>
                        </a:spcBef>
                        <a:buNone/>
                      </a:pPr>
                      <a:r>
                        <a:rPr lang="en" sz="1000"/>
                        <a:t>5.0E-3</a:t>
                      </a:r>
                    </a:p>
                  </a:txBody>
                  <a:tcPr marT="91425" marB="91425" marR="91425" marL="91425"/>
                </a:tc>
                <a:tc>
                  <a:txBody>
                    <a:bodyPr>
                      <a:noAutofit/>
                    </a:bodyPr>
                    <a:lstStyle/>
                    <a:p>
                      <a:pPr lvl="0" rtl="0">
                        <a:spcBef>
                          <a:spcPts val="0"/>
                        </a:spcBef>
                        <a:buNone/>
                      </a:pPr>
                      <a:r>
                        <a:rPr lang="en" sz="1000"/>
                        <a:t>s</a:t>
                      </a:r>
                    </a:p>
                  </a:txBody>
                  <a:tcPr marT="91425" marB="91425" marR="91425" marL="91425"/>
                </a:tc>
              </a:tr>
              <a:tr h="364475">
                <a:tc>
                  <a:txBody>
                    <a:bodyPr>
                      <a:noAutofit/>
                    </a:bodyPr>
                    <a:lstStyle/>
                    <a:p>
                      <a:pPr lvl="0" rtl="0">
                        <a:spcBef>
                          <a:spcPts val="0"/>
                        </a:spcBef>
                        <a:buNone/>
                      </a:pPr>
                      <a:r>
                        <a:rPr lang="en" sz="1000"/>
                        <a:t>fB</a:t>
                      </a:r>
                    </a:p>
                  </a:txBody>
                  <a:tcPr marT="91425" marB="91425" marR="91425" marL="91425"/>
                </a:tc>
                <a:tc>
                  <a:txBody>
                    <a:bodyPr>
                      <a:noAutofit/>
                    </a:bodyPr>
                    <a:lstStyle/>
                    <a:p>
                      <a:pPr lvl="0" rtl="0">
                        <a:spcBef>
                          <a:spcPts val="0"/>
                        </a:spcBef>
                        <a:buNone/>
                      </a:pPr>
                      <a:r>
                        <a:rPr lang="en" sz="1000"/>
                        <a:t>194E3</a:t>
                      </a:r>
                    </a:p>
                  </a:txBody>
                  <a:tcPr marT="91425" marB="91425" marR="91425" marL="91425"/>
                </a:tc>
                <a:tc>
                  <a:txBody>
                    <a:bodyPr>
                      <a:noAutofit/>
                    </a:bodyPr>
                    <a:lstStyle/>
                    <a:p>
                      <a:pPr lvl="0" rtl="0">
                        <a:spcBef>
                          <a:spcPts val="0"/>
                        </a:spcBef>
                        <a:buNone/>
                      </a:pPr>
                      <a:r>
                        <a:rPr lang="en" sz="1000"/>
                        <a:t>Hz</a:t>
                      </a:r>
                    </a:p>
                  </a:txBody>
                  <a:tcPr marT="91425" marB="91425" marR="91425" marL="91425"/>
                </a:tc>
              </a:tr>
              <a:tr h="364475">
                <a:tc>
                  <a:txBody>
                    <a:bodyPr>
                      <a:noAutofit/>
                    </a:bodyPr>
                    <a:lstStyle/>
                    <a:p>
                      <a:pPr lvl="0" rtl="0">
                        <a:spcBef>
                          <a:spcPts val="0"/>
                        </a:spcBef>
                        <a:buNone/>
                      </a:pPr>
                      <a:r>
                        <a:t/>
                      </a:r>
                      <a:endParaRPr sz="1000"/>
                    </a:p>
                  </a:txBody>
                  <a:tcPr marT="91425" marB="91425" marR="91425" marL="91425"/>
                </a:tc>
                <a:tc>
                  <a:txBody>
                    <a:bodyPr>
                      <a:noAutofit/>
                    </a:bodyPr>
                    <a:lstStyle/>
                    <a:p>
                      <a:pPr lvl="0" rtl="0">
                        <a:spcBef>
                          <a:spcPts val="0"/>
                        </a:spcBef>
                        <a:buNone/>
                      </a:pPr>
                      <a:r>
                        <a:t/>
                      </a:r>
                      <a:endParaRPr sz="1000"/>
                    </a:p>
                  </a:txBody>
                  <a:tcPr marT="91425" marB="91425" marR="91425" marL="91425"/>
                </a:tc>
                <a:tc>
                  <a:txBody>
                    <a:bodyPr>
                      <a:noAutofit/>
                    </a:bodyPr>
                    <a:lstStyle/>
                    <a:p>
                      <a:pPr lvl="0" rtl="0">
                        <a:spcBef>
                          <a:spcPts val="0"/>
                        </a:spcBef>
                        <a:buNone/>
                      </a:pPr>
                      <a:r>
                        <a:t/>
                      </a:r>
                      <a:endParaRPr sz="1000"/>
                    </a:p>
                  </a:txBody>
                  <a:tcPr marT="91425" marB="91425" marR="91425" marL="91425"/>
                </a:tc>
              </a:tr>
              <a:tr h="364475">
                <a:tc>
                  <a:txBody>
                    <a:bodyPr>
                      <a:noAutofit/>
                    </a:bodyPr>
                    <a:lstStyle/>
                    <a:p>
                      <a:pPr lvl="0" rtl="0">
                        <a:spcBef>
                          <a:spcPts val="0"/>
                        </a:spcBef>
                        <a:buNone/>
                      </a:pPr>
                      <a:r>
                        <a:t/>
                      </a:r>
                      <a:endParaRPr sz="1000"/>
                    </a:p>
                  </a:txBody>
                  <a:tcPr marT="91425" marB="91425" marR="91425" marL="91425"/>
                </a:tc>
                <a:tc>
                  <a:txBody>
                    <a:bodyPr>
                      <a:noAutofit/>
                    </a:bodyPr>
                    <a:lstStyle/>
                    <a:p>
                      <a:pPr lvl="0" rtl="0">
                        <a:spcBef>
                          <a:spcPts val="0"/>
                        </a:spcBef>
                        <a:buNone/>
                      </a:pPr>
                      <a:r>
                        <a:t/>
                      </a:r>
                      <a:endParaRPr sz="1000"/>
                    </a:p>
                  </a:txBody>
                  <a:tcPr marT="91425" marB="91425" marR="91425" marL="91425"/>
                </a:tc>
                <a:tc>
                  <a:txBody>
                    <a:bodyPr>
                      <a:noAutofit/>
                    </a:bodyPr>
                    <a:lstStyle/>
                    <a:p>
                      <a:pPr lvl="0" rtl="0">
                        <a:spcBef>
                          <a:spcPts val="0"/>
                        </a:spcBef>
                        <a:buNone/>
                      </a:pPr>
                      <a:r>
                        <a:t/>
                      </a:r>
                      <a:endParaRPr sz="1000"/>
                    </a:p>
                  </a:txBody>
                  <a:tcPr marT="91425" marB="91425" marR="91425" marL="91425"/>
                </a:tc>
              </a:tr>
            </a:tbl>
          </a:graphicData>
        </a:graphic>
      </p:graphicFrame>
      <p:pic>
        <p:nvPicPr>
          <p:cNvPr id="289" name="Shape 289"/>
          <p:cNvPicPr preferRelativeResize="0"/>
          <p:nvPr/>
        </p:nvPicPr>
        <p:blipFill>
          <a:blip r:embed="rId4">
            <a:alphaModFix/>
          </a:blip>
          <a:stretch>
            <a:fillRect/>
          </a:stretch>
        </p:blipFill>
        <p:spPr>
          <a:xfrm>
            <a:off x="242750" y="2544975"/>
            <a:ext cx="2495550" cy="1581150"/>
          </a:xfrm>
          <a:prstGeom prst="rect">
            <a:avLst/>
          </a:prstGeom>
          <a:noFill/>
          <a:ln>
            <a:noFill/>
          </a:ln>
        </p:spPr>
      </p:pic>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3" name="Shape 293"/>
        <p:cNvGrpSpPr/>
        <p:nvPr/>
      </p:nvGrpSpPr>
      <p:grpSpPr>
        <a:xfrm>
          <a:off x="0" y="0"/>
          <a:ext cx="0" cy="0"/>
          <a:chOff x="0" y="0"/>
          <a:chExt cx="0" cy="0"/>
        </a:xfrm>
      </p:grpSpPr>
      <p:pic>
        <p:nvPicPr>
          <p:cNvPr id="294" name="Shape 294"/>
          <p:cNvPicPr preferRelativeResize="0"/>
          <p:nvPr/>
        </p:nvPicPr>
        <p:blipFill rotWithShape="1">
          <a:blip r:embed="rId3">
            <a:alphaModFix/>
          </a:blip>
          <a:srcRect b="34910" l="0" r="0" t="27997"/>
          <a:stretch/>
        </p:blipFill>
        <p:spPr>
          <a:xfrm>
            <a:off x="5302925" y="620939"/>
            <a:ext cx="2958848" cy="1408889"/>
          </a:xfrm>
          <a:prstGeom prst="rect">
            <a:avLst/>
          </a:prstGeom>
          <a:noFill/>
          <a:ln>
            <a:noFill/>
          </a:ln>
        </p:spPr>
      </p:pic>
      <p:pic>
        <p:nvPicPr>
          <p:cNvPr id="295" name="Shape 295"/>
          <p:cNvPicPr preferRelativeResize="0"/>
          <p:nvPr/>
        </p:nvPicPr>
        <p:blipFill rotWithShape="1">
          <a:blip r:embed="rId4">
            <a:alphaModFix/>
          </a:blip>
          <a:srcRect b="19556" l="5477" r="7155" t="6587"/>
          <a:stretch/>
        </p:blipFill>
        <p:spPr>
          <a:xfrm rot="5400000">
            <a:off x="990626" y="584138"/>
            <a:ext cx="1579253" cy="1931814"/>
          </a:xfrm>
          <a:prstGeom prst="rect">
            <a:avLst/>
          </a:prstGeom>
          <a:noFill/>
          <a:ln>
            <a:noFill/>
          </a:ln>
        </p:spPr>
      </p:pic>
      <p:sp>
        <p:nvSpPr>
          <p:cNvPr id="296" name="Shape 296"/>
          <p:cNvSpPr txBox="1"/>
          <p:nvPr/>
        </p:nvSpPr>
        <p:spPr>
          <a:xfrm>
            <a:off x="7390121" y="344449"/>
            <a:ext cx="762900" cy="276600"/>
          </a:xfrm>
          <a:prstGeom prst="rect">
            <a:avLst/>
          </a:prstGeom>
          <a:noFill/>
          <a:ln>
            <a:noFill/>
          </a:ln>
        </p:spPr>
        <p:txBody>
          <a:bodyPr anchorCtr="0" anchor="t" bIns="91425" lIns="91425" rIns="91425" tIns="91425">
            <a:noAutofit/>
          </a:bodyPr>
          <a:lstStyle/>
          <a:p>
            <a:pPr lvl="0" rtl="0">
              <a:spcBef>
                <a:spcPts val="0"/>
              </a:spcBef>
              <a:buNone/>
            </a:pPr>
            <a:r>
              <a:rPr b="1" lang="en">
                <a:solidFill>
                  <a:srgbClr val="FF0000"/>
                </a:solidFill>
                <a:latin typeface="Calibri"/>
                <a:ea typeface="Calibri"/>
                <a:cs typeface="Calibri"/>
                <a:sym typeface="Calibri"/>
              </a:rPr>
              <a:t>LPF</a:t>
            </a:r>
          </a:p>
        </p:txBody>
      </p:sp>
      <p:sp>
        <p:nvSpPr>
          <p:cNvPr id="297" name="Shape 297"/>
          <p:cNvSpPr txBox="1"/>
          <p:nvPr/>
        </p:nvSpPr>
        <p:spPr>
          <a:xfrm>
            <a:off x="5916957" y="344449"/>
            <a:ext cx="762900" cy="276600"/>
          </a:xfrm>
          <a:prstGeom prst="rect">
            <a:avLst/>
          </a:prstGeom>
          <a:noFill/>
          <a:ln>
            <a:noFill/>
          </a:ln>
        </p:spPr>
        <p:txBody>
          <a:bodyPr anchorCtr="0" anchor="t" bIns="91425" lIns="91425" rIns="91425" tIns="91425">
            <a:noAutofit/>
          </a:bodyPr>
          <a:lstStyle/>
          <a:p>
            <a:pPr lvl="0" rtl="0">
              <a:spcBef>
                <a:spcPts val="0"/>
              </a:spcBef>
              <a:buNone/>
            </a:pPr>
            <a:r>
              <a:rPr b="1" lang="en">
                <a:solidFill>
                  <a:srgbClr val="0000FF"/>
                </a:solidFill>
                <a:latin typeface="Calibri"/>
                <a:ea typeface="Calibri"/>
                <a:cs typeface="Calibri"/>
                <a:sym typeface="Calibri"/>
              </a:rPr>
              <a:t>AAF</a:t>
            </a:r>
          </a:p>
        </p:txBody>
      </p:sp>
      <p:sp>
        <p:nvSpPr>
          <p:cNvPr id="298" name="Shape 298"/>
          <p:cNvSpPr/>
          <p:nvPr/>
        </p:nvSpPr>
        <p:spPr>
          <a:xfrm>
            <a:off x="5864551" y="766329"/>
            <a:ext cx="908100" cy="1025700"/>
          </a:xfrm>
          <a:prstGeom prst="roundRect">
            <a:avLst>
              <a:gd fmla="val 16667" name="adj"/>
            </a:avLst>
          </a:prstGeom>
          <a:noFill/>
          <a:ln cap="flat" cmpd="sng" w="28575">
            <a:solidFill>
              <a:srgbClr val="0000FF"/>
            </a:solidFill>
            <a:prstDash val="lg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9" name="Shape 299"/>
          <p:cNvSpPr/>
          <p:nvPr/>
        </p:nvSpPr>
        <p:spPr>
          <a:xfrm>
            <a:off x="6947171" y="767639"/>
            <a:ext cx="1205700" cy="1025700"/>
          </a:xfrm>
          <a:prstGeom prst="roundRect">
            <a:avLst>
              <a:gd fmla="val 16667" name="adj"/>
            </a:avLst>
          </a:prstGeom>
          <a:noFill/>
          <a:ln cap="flat" cmpd="sng" w="28575">
            <a:solidFill>
              <a:srgbClr val="FF0000"/>
            </a:solidFill>
            <a:prstDash val="lg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00" name="Shape 300"/>
          <p:cNvSpPr txBox="1"/>
          <p:nvPr/>
        </p:nvSpPr>
        <p:spPr>
          <a:xfrm>
            <a:off x="489575" y="1541184"/>
            <a:ext cx="482700" cy="244500"/>
          </a:xfrm>
          <a:prstGeom prst="rect">
            <a:avLst/>
          </a:prstGeom>
          <a:noFill/>
          <a:ln>
            <a:noFill/>
          </a:ln>
        </p:spPr>
        <p:txBody>
          <a:bodyPr anchorCtr="0" anchor="t" bIns="91425" lIns="91425" rIns="91425" tIns="91425">
            <a:noAutofit/>
          </a:bodyPr>
          <a:lstStyle/>
          <a:p>
            <a:pPr lvl="0" rtl="0">
              <a:spcBef>
                <a:spcPts val="0"/>
              </a:spcBef>
              <a:buNone/>
            </a:pPr>
            <a:r>
              <a:rPr b="1" lang="en">
                <a:latin typeface="Calibri"/>
                <a:ea typeface="Calibri"/>
                <a:cs typeface="Calibri"/>
                <a:sym typeface="Calibri"/>
              </a:rPr>
              <a:t>RF</a:t>
            </a:r>
          </a:p>
        </p:txBody>
      </p:sp>
      <p:sp>
        <p:nvSpPr>
          <p:cNvPr id="301" name="Shape 301"/>
          <p:cNvSpPr txBox="1"/>
          <p:nvPr/>
        </p:nvSpPr>
        <p:spPr>
          <a:xfrm>
            <a:off x="2676671" y="1309774"/>
            <a:ext cx="836400" cy="781200"/>
          </a:xfrm>
          <a:prstGeom prst="rect">
            <a:avLst/>
          </a:prstGeom>
          <a:noFill/>
          <a:ln>
            <a:noFill/>
          </a:ln>
        </p:spPr>
        <p:txBody>
          <a:bodyPr anchorCtr="0" anchor="t" bIns="91425" lIns="91425" rIns="91425" tIns="91425">
            <a:noAutofit/>
          </a:bodyPr>
          <a:lstStyle/>
          <a:p>
            <a:pPr lvl="0" rtl="0">
              <a:spcBef>
                <a:spcPts val="0"/>
              </a:spcBef>
              <a:buNone/>
            </a:pPr>
            <a:r>
              <a:rPr b="1" lang="en">
                <a:latin typeface="Calibri"/>
                <a:ea typeface="Calibri"/>
                <a:cs typeface="Calibri"/>
                <a:sym typeface="Calibri"/>
              </a:rPr>
              <a:t>LO1</a:t>
            </a:r>
          </a:p>
          <a:p>
            <a:pPr lvl="0" rtl="0">
              <a:spcBef>
                <a:spcPts val="0"/>
              </a:spcBef>
              <a:buNone/>
            </a:pPr>
            <a:r>
              <a:t/>
            </a:r>
            <a:endParaRPr b="1">
              <a:latin typeface="Calibri"/>
              <a:ea typeface="Calibri"/>
              <a:cs typeface="Calibri"/>
              <a:sym typeface="Calibri"/>
            </a:endParaRPr>
          </a:p>
          <a:p>
            <a:pPr lvl="0" rtl="0">
              <a:spcBef>
                <a:spcPts val="0"/>
              </a:spcBef>
              <a:buNone/>
            </a:pPr>
            <a:r>
              <a:rPr b="1" lang="en">
                <a:latin typeface="Calibri"/>
                <a:ea typeface="Calibri"/>
                <a:cs typeface="Calibri"/>
                <a:sym typeface="Calibri"/>
              </a:rPr>
              <a:t>LO2 (unused)</a:t>
            </a:r>
          </a:p>
        </p:txBody>
      </p:sp>
      <p:sp>
        <p:nvSpPr>
          <p:cNvPr id="302" name="Shape 302"/>
          <p:cNvSpPr txBox="1"/>
          <p:nvPr/>
        </p:nvSpPr>
        <p:spPr>
          <a:xfrm>
            <a:off x="1129093" y="465922"/>
            <a:ext cx="1302300" cy="207600"/>
          </a:xfrm>
          <a:prstGeom prst="rect">
            <a:avLst/>
          </a:prstGeom>
          <a:noFill/>
          <a:ln>
            <a:noFill/>
          </a:ln>
        </p:spPr>
        <p:txBody>
          <a:bodyPr anchorCtr="0" anchor="t" bIns="91425" lIns="91425" rIns="91425" tIns="91425">
            <a:noAutofit/>
          </a:bodyPr>
          <a:lstStyle/>
          <a:p>
            <a:pPr lvl="0" rtl="0">
              <a:spcBef>
                <a:spcPts val="0"/>
              </a:spcBef>
              <a:buNone/>
            </a:pPr>
            <a:r>
              <a:rPr b="1" lang="en">
                <a:latin typeface="Calibri"/>
                <a:ea typeface="Calibri"/>
                <a:cs typeface="Calibri"/>
                <a:sym typeface="Calibri"/>
              </a:rPr>
              <a:t>     IFP         IFN</a:t>
            </a:r>
          </a:p>
        </p:txBody>
      </p:sp>
      <p:sp>
        <p:nvSpPr>
          <p:cNvPr id="303" name="Shape 303"/>
          <p:cNvSpPr txBox="1"/>
          <p:nvPr/>
        </p:nvSpPr>
        <p:spPr>
          <a:xfrm>
            <a:off x="993850" y="53775"/>
            <a:ext cx="2319000" cy="499200"/>
          </a:xfrm>
          <a:prstGeom prst="rect">
            <a:avLst/>
          </a:prstGeom>
          <a:noFill/>
          <a:ln>
            <a:noFill/>
          </a:ln>
        </p:spPr>
        <p:txBody>
          <a:bodyPr anchorCtr="0" anchor="t" bIns="91425" lIns="91425" rIns="91425" tIns="91425">
            <a:noAutofit/>
          </a:bodyPr>
          <a:lstStyle/>
          <a:p>
            <a:pPr lvl="0">
              <a:spcBef>
                <a:spcPts val="0"/>
              </a:spcBef>
              <a:buNone/>
            </a:pPr>
            <a:r>
              <a:rPr b="1" lang="en" sz="1600" u="sng">
                <a:latin typeface="Calibri"/>
                <a:ea typeface="Calibri"/>
                <a:cs typeface="Calibri"/>
                <a:sym typeface="Calibri"/>
              </a:rPr>
              <a:t>Mixer stage board</a:t>
            </a:r>
          </a:p>
        </p:txBody>
      </p:sp>
      <p:sp>
        <p:nvSpPr>
          <p:cNvPr id="304" name="Shape 304"/>
          <p:cNvSpPr txBox="1"/>
          <p:nvPr/>
        </p:nvSpPr>
        <p:spPr>
          <a:xfrm>
            <a:off x="5574950" y="53775"/>
            <a:ext cx="2831700" cy="499200"/>
          </a:xfrm>
          <a:prstGeom prst="rect">
            <a:avLst/>
          </a:prstGeom>
          <a:noFill/>
          <a:ln>
            <a:noFill/>
          </a:ln>
        </p:spPr>
        <p:txBody>
          <a:bodyPr anchorCtr="0" anchor="t" bIns="91425" lIns="91425" rIns="91425" tIns="91425">
            <a:noAutofit/>
          </a:bodyPr>
          <a:lstStyle/>
          <a:p>
            <a:pPr lvl="0" rtl="0">
              <a:spcBef>
                <a:spcPts val="0"/>
              </a:spcBef>
              <a:buNone/>
            </a:pPr>
            <a:r>
              <a:rPr b="1" lang="en" sz="1600" u="sng">
                <a:latin typeface="Calibri"/>
                <a:ea typeface="Calibri"/>
                <a:cs typeface="Calibri"/>
                <a:sym typeface="Calibri"/>
              </a:rPr>
              <a:t>LPF and AAF stages board</a:t>
            </a:r>
          </a:p>
        </p:txBody>
      </p:sp>
      <p:sp>
        <p:nvSpPr>
          <p:cNvPr id="305" name="Shape 305"/>
          <p:cNvSpPr txBox="1"/>
          <p:nvPr/>
        </p:nvSpPr>
        <p:spPr>
          <a:xfrm>
            <a:off x="8209900" y="686687"/>
            <a:ext cx="663600" cy="1277400"/>
          </a:xfrm>
          <a:prstGeom prst="rect">
            <a:avLst/>
          </a:prstGeom>
          <a:noFill/>
          <a:ln>
            <a:noFill/>
          </a:ln>
        </p:spPr>
        <p:txBody>
          <a:bodyPr anchorCtr="0" anchor="t" bIns="91425" lIns="91425" rIns="91425" tIns="91425">
            <a:noAutofit/>
          </a:bodyPr>
          <a:lstStyle/>
          <a:p>
            <a:pPr lvl="0">
              <a:spcBef>
                <a:spcPts val="0"/>
              </a:spcBef>
              <a:buNone/>
            </a:pPr>
            <a:r>
              <a:rPr b="1" lang="en">
                <a:latin typeface="Calibri"/>
                <a:ea typeface="Calibri"/>
                <a:cs typeface="Calibri"/>
                <a:sym typeface="Calibri"/>
              </a:rPr>
              <a:t>IFN</a:t>
            </a:r>
          </a:p>
          <a:p>
            <a:pPr lvl="0">
              <a:spcBef>
                <a:spcPts val="0"/>
              </a:spcBef>
              <a:buNone/>
            </a:pPr>
            <a:r>
              <a:t/>
            </a:r>
            <a:endParaRPr b="1">
              <a:latin typeface="Calibri"/>
              <a:ea typeface="Calibri"/>
              <a:cs typeface="Calibri"/>
              <a:sym typeface="Calibri"/>
            </a:endParaRPr>
          </a:p>
          <a:p>
            <a:pPr lvl="0">
              <a:spcBef>
                <a:spcPts val="0"/>
              </a:spcBef>
              <a:buNone/>
            </a:pPr>
            <a:r>
              <a:t/>
            </a:r>
            <a:endParaRPr b="1">
              <a:latin typeface="Calibri"/>
              <a:ea typeface="Calibri"/>
              <a:cs typeface="Calibri"/>
              <a:sym typeface="Calibri"/>
            </a:endParaRPr>
          </a:p>
          <a:p>
            <a:pPr lvl="0">
              <a:spcBef>
                <a:spcPts val="0"/>
              </a:spcBef>
              <a:buNone/>
            </a:pPr>
            <a:r>
              <a:t/>
            </a:r>
            <a:endParaRPr b="1">
              <a:latin typeface="Calibri"/>
              <a:ea typeface="Calibri"/>
              <a:cs typeface="Calibri"/>
              <a:sym typeface="Calibri"/>
            </a:endParaRPr>
          </a:p>
          <a:p>
            <a:pPr lvl="0">
              <a:spcBef>
                <a:spcPts val="0"/>
              </a:spcBef>
              <a:buNone/>
            </a:pPr>
            <a:r>
              <a:rPr b="1" lang="en">
                <a:latin typeface="Calibri"/>
                <a:ea typeface="Calibri"/>
                <a:cs typeface="Calibri"/>
                <a:sym typeface="Calibri"/>
              </a:rPr>
              <a:t>IFP</a:t>
            </a:r>
          </a:p>
        </p:txBody>
      </p:sp>
      <p:graphicFrame>
        <p:nvGraphicFramePr>
          <p:cNvPr id="306" name="Shape 306"/>
          <p:cNvGraphicFramePr/>
          <p:nvPr/>
        </p:nvGraphicFramePr>
        <p:xfrm>
          <a:off x="-1" y="2388658"/>
          <a:ext cx="3000000" cy="2999999"/>
        </p:xfrm>
        <a:graphic>
          <a:graphicData uri="http://schemas.openxmlformats.org/drawingml/2006/table">
            <a:tbl>
              <a:tblPr>
                <a:noFill/>
                <a:tableStyleId>{4FE175F9-BE09-4AF1-B073-04161907870E}</a:tableStyleId>
              </a:tblPr>
              <a:tblGrid>
                <a:gridCol w="1015625"/>
                <a:gridCol w="995675"/>
                <a:gridCol w="995675"/>
                <a:gridCol w="995675"/>
              </a:tblGrid>
              <a:tr h="212800">
                <a:tc>
                  <a:txBody>
                    <a:bodyPr>
                      <a:noAutofit/>
                    </a:bodyPr>
                    <a:lstStyle/>
                    <a:p>
                      <a:pPr indent="0" lvl="0" marL="0" marR="0" rtl="0" algn="l">
                        <a:spcBef>
                          <a:spcPts val="0"/>
                        </a:spcBef>
                        <a:buNone/>
                      </a:pPr>
                      <a:r>
                        <a:rPr b="1" lang="en"/>
                        <a:t>Variable</a:t>
                      </a:r>
                    </a:p>
                  </a:txBody>
                  <a:tcPr marT="14300" marB="14300" marR="21425" marL="2142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marR="0" rtl="0">
                        <a:spcBef>
                          <a:spcPts val="0"/>
                        </a:spcBef>
                        <a:buNone/>
                      </a:pPr>
                      <a:r>
                        <a:rPr b="1" lang="en"/>
                        <a:t>Value</a:t>
                      </a:r>
                    </a:p>
                  </a:txBody>
                  <a:tcPr marT="14300" marB="14300" marR="21425" marL="2142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rPr b="1" lang="en"/>
                        <a:t>Unit</a:t>
                      </a:r>
                    </a:p>
                  </a:txBody>
                  <a:tcPr marT="14300" marB="14300" marR="21425" marL="2142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marR="0" rtl="0" algn="l">
                        <a:spcBef>
                          <a:spcPts val="0"/>
                        </a:spcBef>
                        <a:buNone/>
                      </a:pPr>
                      <a:r>
                        <a:rPr b="1" lang="en"/>
                        <a:t>Source set</a:t>
                      </a:r>
                    </a:p>
                  </a:txBody>
                  <a:tcPr marT="14300" marB="14300" marR="21425" marL="2142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12800">
                <a:tc>
                  <a:txBody>
                    <a:bodyPr>
                      <a:noAutofit/>
                    </a:bodyPr>
                    <a:lstStyle/>
                    <a:p>
                      <a:pPr indent="0" lvl="0" marL="0" marR="0" rtl="0" algn="l">
                        <a:spcBef>
                          <a:spcPts val="0"/>
                        </a:spcBef>
                        <a:buSzPct val="25000"/>
                        <a:buNone/>
                      </a:pPr>
                      <a:r>
                        <a:rPr lang="en" sz="1400" u="none" cap="none" strike="noStrike"/>
                        <a:t>ADC bits</a:t>
                      </a:r>
                    </a:p>
                  </a:txBody>
                  <a:tcPr marT="14300" marB="14300" marR="21425" marL="2142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marR="0" rtl="0" algn="r">
                        <a:spcBef>
                          <a:spcPts val="0"/>
                        </a:spcBef>
                        <a:buSzPct val="25000"/>
                        <a:buNone/>
                      </a:pPr>
                      <a:r>
                        <a:rPr lang="en" sz="1400" u="none" cap="none" strike="noStrike"/>
                        <a:t>8</a:t>
                      </a:r>
                    </a:p>
                  </a:txBody>
                  <a:tcPr marT="14300" marB="14300" marR="21425" marL="2142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marR="0" rtl="0" algn="l">
                        <a:spcBef>
                          <a:spcPts val="0"/>
                        </a:spcBef>
                        <a:buSzPct val="25000"/>
                        <a:buNone/>
                      </a:pPr>
                      <a:r>
                        <a:t/>
                      </a:r>
                      <a:endParaRPr sz="1400" u="none" cap="none" strike="noStrike"/>
                    </a:p>
                  </a:txBody>
                  <a:tcPr marT="14300" marB="14300" marR="21425" marL="2142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marR="0" rtl="0" algn="l">
                        <a:spcBef>
                          <a:spcPts val="0"/>
                        </a:spcBef>
                        <a:buSzPct val="25000"/>
                        <a:buNone/>
                      </a:pPr>
                      <a:r>
                        <a:t/>
                      </a:r>
                      <a:endParaRPr sz="1400" u="none" cap="none" strike="noStrike"/>
                    </a:p>
                  </a:txBody>
                  <a:tcPr marT="14300" marB="14300" marR="21425" marL="2142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12800">
                <a:tc>
                  <a:txBody>
                    <a:bodyPr>
                      <a:noAutofit/>
                    </a:bodyPr>
                    <a:lstStyle/>
                    <a:p>
                      <a:pPr indent="0" lvl="0" marL="0" marR="0" rtl="0" algn="l">
                        <a:spcBef>
                          <a:spcPts val="0"/>
                        </a:spcBef>
                        <a:buSzPct val="25000"/>
                        <a:buNone/>
                      </a:pPr>
                      <a:r>
                        <a:rPr lang="en" sz="1400" u="none" cap="none" strike="noStrike"/>
                        <a:t>Resolution</a:t>
                      </a:r>
                    </a:p>
                  </a:txBody>
                  <a:tcPr marT="14300" marB="14300" marR="21425" marL="2142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marR="0" rtl="0" algn="r">
                        <a:spcBef>
                          <a:spcPts val="0"/>
                        </a:spcBef>
                        <a:buSzPct val="25000"/>
                        <a:buNone/>
                      </a:pPr>
                      <a:r>
                        <a:rPr lang="en" sz="1400" u="none" cap="none" strike="noStrike"/>
                        <a:t>256</a:t>
                      </a:r>
                    </a:p>
                  </a:txBody>
                  <a:tcPr marT="14300" marB="14300" marR="21425" marL="2142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 sz="1400" u="none" cap="none" strike="noStrike">
                          <a:solidFill>
                            <a:srgbClr val="000000"/>
                          </a:solidFill>
                          <a:latin typeface="Tinos"/>
                          <a:ea typeface="Tinos"/>
                          <a:cs typeface="Tinos"/>
                          <a:sym typeface="Tinos"/>
                        </a:rPr>
                        <a:t>bits</a:t>
                      </a:r>
                    </a:p>
                  </a:txBody>
                  <a:tcPr marT="14300" marB="14300" marR="21425" marL="2142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marR="0" rtl="0" algn="l">
                        <a:spcBef>
                          <a:spcPts val="0"/>
                        </a:spcBef>
                        <a:buSzPct val="25000"/>
                        <a:buNone/>
                      </a:pPr>
                      <a:r>
                        <a:t/>
                      </a:r>
                      <a:endParaRPr sz="1400" u="none" cap="none" strike="noStrike"/>
                    </a:p>
                  </a:txBody>
                  <a:tcPr marT="14300" marB="14300" marR="21425" marL="2142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12800">
                <a:tc>
                  <a:txBody>
                    <a:bodyPr>
                      <a:noAutofit/>
                    </a:bodyPr>
                    <a:lstStyle/>
                    <a:p>
                      <a:pPr indent="0" lvl="0" marL="0" marR="0" rtl="0" algn="l">
                        <a:spcBef>
                          <a:spcPts val="0"/>
                        </a:spcBef>
                        <a:buSzPct val="25000"/>
                        <a:buNone/>
                      </a:pPr>
                      <a:r>
                        <a:rPr lang="en" sz="1400" u="none" cap="none" strike="noStrike"/>
                        <a:t>Resol %</a:t>
                      </a:r>
                    </a:p>
                  </a:txBody>
                  <a:tcPr marT="14300" marB="14300" marR="21425" marL="2142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marR="0" rtl="0" algn="r">
                        <a:spcBef>
                          <a:spcPts val="0"/>
                        </a:spcBef>
                        <a:buSzPct val="25000"/>
                        <a:buNone/>
                      </a:pPr>
                      <a:r>
                        <a:rPr lang="en" sz="1400" u="none" cap="none" strike="noStrike"/>
                        <a:t>0.00390625</a:t>
                      </a:r>
                    </a:p>
                  </a:txBody>
                  <a:tcPr marT="14300" marB="14300" marR="21425" marL="2142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 sz="1400" u="none" cap="none" strike="noStrike">
                          <a:solidFill>
                            <a:srgbClr val="000000"/>
                          </a:solidFill>
                          <a:latin typeface="Tinos"/>
                          <a:ea typeface="Tinos"/>
                          <a:cs typeface="Tinos"/>
                          <a:sym typeface="Tinos"/>
                        </a:rPr>
                        <a:t>%</a:t>
                      </a:r>
                    </a:p>
                  </a:txBody>
                  <a:tcPr marT="14300" marB="14300" marR="21425" marL="2142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marR="0" rtl="0" algn="l">
                        <a:spcBef>
                          <a:spcPts val="0"/>
                        </a:spcBef>
                        <a:buSzPct val="25000"/>
                        <a:buNone/>
                      </a:pPr>
                      <a:r>
                        <a:t/>
                      </a:r>
                      <a:endParaRPr sz="1400" u="none" cap="none" strike="noStrike"/>
                    </a:p>
                  </a:txBody>
                  <a:tcPr marT="14300" marB="14300" marR="21425" marL="2142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393725">
                <a:tc>
                  <a:txBody>
                    <a:bodyPr>
                      <a:noAutofit/>
                    </a:bodyPr>
                    <a:lstStyle/>
                    <a:p>
                      <a:pPr indent="0" lvl="0" marL="0" marR="0" rtl="0" algn="l">
                        <a:spcBef>
                          <a:spcPts val="0"/>
                        </a:spcBef>
                        <a:buSzPct val="25000"/>
                        <a:buNone/>
                      </a:pPr>
                      <a:r>
                        <a:rPr lang="en" sz="1400" u="none" cap="none" strike="noStrike"/>
                        <a:t>Vo Range (3VDD)</a:t>
                      </a:r>
                    </a:p>
                  </a:txBody>
                  <a:tcPr marT="14300" marB="14300" marR="21425" marL="2142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marR="0" rtl="0" algn="r">
                        <a:spcBef>
                          <a:spcPts val="0"/>
                        </a:spcBef>
                        <a:buSzPct val="25000"/>
                        <a:buNone/>
                      </a:pPr>
                      <a:r>
                        <a:rPr lang="en" sz="1400" u="none" cap="none" strike="noStrike"/>
                        <a:t>2.9</a:t>
                      </a:r>
                    </a:p>
                  </a:txBody>
                  <a:tcPr marT="14300" marB="14300" marR="21425" marL="2142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 sz="1400" u="none" cap="none" strike="noStrike">
                          <a:solidFill>
                            <a:srgbClr val="000000"/>
                          </a:solidFill>
                          <a:latin typeface="Tinos"/>
                          <a:ea typeface="Tinos"/>
                          <a:cs typeface="Tinos"/>
                          <a:sym typeface="Tinos"/>
                        </a:rPr>
                        <a:t>V</a:t>
                      </a:r>
                    </a:p>
                  </a:txBody>
                  <a:tcPr marT="14300" marB="14300" marR="21425" marL="2142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marR="0" rtl="0" algn="l">
                        <a:spcBef>
                          <a:spcPts val="0"/>
                        </a:spcBef>
                        <a:buSzPct val="25000"/>
                        <a:buNone/>
                      </a:pPr>
                      <a:r>
                        <a:t/>
                      </a:r>
                      <a:endParaRPr sz="1400" u="none" cap="none" strike="noStrike"/>
                    </a:p>
                  </a:txBody>
                  <a:tcPr marT="14300" marB="14300" marR="21425" marL="2142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393725">
                <a:tc>
                  <a:txBody>
                    <a:bodyPr>
                      <a:noAutofit/>
                    </a:bodyPr>
                    <a:lstStyle/>
                    <a:p>
                      <a:pPr indent="0" lvl="0" marL="0" marR="0" rtl="0" algn="l">
                        <a:spcBef>
                          <a:spcPts val="0"/>
                        </a:spcBef>
                        <a:buSzPct val="25000"/>
                        <a:buNone/>
                      </a:pPr>
                      <a:r>
                        <a:rPr lang="en" sz="1400" u="none" cap="none" strike="noStrike"/>
                        <a:t>Vo Range (5VDD)</a:t>
                      </a:r>
                    </a:p>
                  </a:txBody>
                  <a:tcPr marT="14300" marB="14300" marR="21425" marL="2142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marR="0" rtl="0" algn="r">
                        <a:spcBef>
                          <a:spcPts val="0"/>
                        </a:spcBef>
                        <a:buSzPct val="25000"/>
                        <a:buNone/>
                      </a:pPr>
                      <a:r>
                        <a:rPr lang="en" sz="1400" u="none" cap="none" strike="noStrike"/>
                        <a:t>4.4</a:t>
                      </a:r>
                    </a:p>
                  </a:txBody>
                  <a:tcPr marT="14300" marB="14300" marR="21425" marL="2142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 sz="1400" u="none" cap="none" strike="noStrike">
                          <a:solidFill>
                            <a:srgbClr val="000000"/>
                          </a:solidFill>
                          <a:latin typeface="Tinos"/>
                          <a:ea typeface="Tinos"/>
                          <a:cs typeface="Tinos"/>
                          <a:sym typeface="Tinos"/>
                        </a:rPr>
                        <a:t>V</a:t>
                      </a:r>
                    </a:p>
                  </a:txBody>
                  <a:tcPr marT="14300" marB="14300" marR="21425" marL="2142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marR="0" rtl="0" algn="l">
                        <a:spcBef>
                          <a:spcPts val="0"/>
                        </a:spcBef>
                        <a:buSzPct val="25000"/>
                        <a:buNone/>
                      </a:pPr>
                      <a:r>
                        <a:t/>
                      </a:r>
                      <a:endParaRPr sz="1400" u="none" cap="none" strike="noStrike"/>
                    </a:p>
                  </a:txBody>
                  <a:tcPr marT="14300" marB="14300" marR="21425" marL="2142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393725">
                <a:tc>
                  <a:txBody>
                    <a:bodyPr>
                      <a:noAutofit/>
                    </a:bodyPr>
                    <a:lstStyle/>
                    <a:p>
                      <a:pPr indent="0" lvl="0" marL="0" marR="0" rtl="0" algn="l">
                        <a:spcBef>
                          <a:spcPts val="0"/>
                        </a:spcBef>
                        <a:buSzPct val="25000"/>
                        <a:buNone/>
                      </a:pPr>
                      <a:r>
                        <a:rPr lang="en" sz="1400" u="none" cap="none" strike="noStrike"/>
                        <a:t>Voltage diff level</a:t>
                      </a:r>
                    </a:p>
                  </a:txBody>
                  <a:tcPr marT="14300" marB="14300" marR="21425" marL="2142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marR="0" rtl="0" algn="r">
                        <a:spcBef>
                          <a:spcPts val="0"/>
                        </a:spcBef>
                        <a:buSzPct val="25000"/>
                        <a:buNone/>
                      </a:pPr>
                      <a:r>
                        <a:rPr lang="en" sz="1400" u="none" cap="none" strike="noStrike"/>
                        <a:t>0.011328125</a:t>
                      </a:r>
                    </a:p>
                  </a:txBody>
                  <a:tcPr marT="14300" marB="14300" marR="21425" marL="2142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 sz="1400" u="none" cap="none" strike="noStrike">
                          <a:solidFill>
                            <a:srgbClr val="000000"/>
                          </a:solidFill>
                          <a:latin typeface="Tinos"/>
                          <a:ea typeface="Tinos"/>
                          <a:cs typeface="Tinos"/>
                          <a:sym typeface="Tinos"/>
                        </a:rPr>
                        <a:t>V</a:t>
                      </a:r>
                    </a:p>
                  </a:txBody>
                  <a:tcPr marT="14300" marB="14300" marR="21425" marL="2142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 sz="1400" u="none" cap="none" strike="noStrike"/>
                        <a:t>3VDD</a:t>
                      </a:r>
                    </a:p>
                  </a:txBody>
                  <a:tcPr marT="14300" marB="14300" marR="21425" marL="2142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393725">
                <a:tc>
                  <a:txBody>
                    <a:bodyPr>
                      <a:noAutofit/>
                    </a:bodyPr>
                    <a:lstStyle/>
                    <a:p>
                      <a:pPr indent="0" lvl="0" marL="0" marR="0" rtl="0" algn="l">
                        <a:spcBef>
                          <a:spcPts val="0"/>
                        </a:spcBef>
                        <a:buSzPct val="25000"/>
                        <a:buNone/>
                      </a:pPr>
                      <a:r>
                        <a:rPr lang="en" sz="1400" u="none" cap="none" strike="noStrike"/>
                        <a:t>Voltage diff level</a:t>
                      </a:r>
                    </a:p>
                  </a:txBody>
                  <a:tcPr marT="14300" marB="14300" marR="21425" marL="2142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marR="0" rtl="0" algn="r">
                        <a:spcBef>
                          <a:spcPts val="0"/>
                        </a:spcBef>
                        <a:buSzPct val="25000"/>
                        <a:buNone/>
                      </a:pPr>
                      <a:r>
                        <a:rPr lang="en" sz="1400" u="none" cap="none" strike="noStrike"/>
                        <a:t>0.0171875</a:t>
                      </a:r>
                    </a:p>
                  </a:txBody>
                  <a:tcPr marT="14300" marB="14300" marR="21425" marL="2142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 sz="1400" u="none" cap="none" strike="noStrike"/>
                        <a:t>V</a:t>
                      </a:r>
                    </a:p>
                  </a:txBody>
                  <a:tcPr marT="14300" marB="14300" marR="21425" marL="2142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 sz="1400" u="none" cap="none" strike="noStrike"/>
                        <a:t>5VDD</a:t>
                      </a:r>
                    </a:p>
                  </a:txBody>
                  <a:tcPr marT="14300" marB="14300" marR="21425" marL="2142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bl>
          </a:graphicData>
        </a:graphic>
      </p:graphicFrame>
      <p:sp>
        <p:nvSpPr>
          <p:cNvPr id="307" name="Shape 307"/>
          <p:cNvSpPr txBox="1"/>
          <p:nvPr/>
        </p:nvSpPr>
        <p:spPr>
          <a:xfrm>
            <a:off x="5147613" y="2005369"/>
            <a:ext cx="843300" cy="390300"/>
          </a:xfrm>
          <a:prstGeom prst="rect">
            <a:avLst/>
          </a:prstGeom>
          <a:blipFill rotWithShape="1">
            <a:blip r:embed="rId5">
              <a:alphaModFix/>
            </a:blip>
            <a:stretch>
              <a:fillRect b="0" l="0" r="0" t="0"/>
            </a:stretch>
          </a:blipFill>
          <a:ln>
            <a:noFill/>
          </a:ln>
        </p:spPr>
        <p:txBody>
          <a:bodyPr anchorCtr="0" anchor="t" bIns="34275" lIns="68575" rIns="68575" tIns="34275">
            <a:noAutofit/>
          </a:bodyPr>
          <a:lstStyle/>
          <a:p>
            <a:pPr indent="0" lvl="0" marL="0" marR="0" rtl="0" algn="l">
              <a:spcBef>
                <a:spcPts val="0"/>
              </a:spcBef>
              <a:buSzPct val="25000"/>
              <a:buNone/>
            </a:pPr>
            <a:r>
              <a:rPr b="0" i="0" lang="en" sz="1400" u="none" cap="none" strike="noStrike">
                <a:latin typeface="Calibri"/>
                <a:ea typeface="Calibri"/>
                <a:cs typeface="Calibri"/>
                <a:sym typeface="Calibri"/>
              </a:rPr>
              <a:t> </a:t>
            </a:r>
          </a:p>
        </p:txBody>
      </p:sp>
      <p:sp>
        <p:nvSpPr>
          <p:cNvPr id="308" name="Shape 308"/>
          <p:cNvSpPr txBox="1"/>
          <p:nvPr/>
        </p:nvSpPr>
        <p:spPr>
          <a:xfrm>
            <a:off x="6647184" y="2008014"/>
            <a:ext cx="1614600" cy="430200"/>
          </a:xfrm>
          <a:prstGeom prst="rect">
            <a:avLst/>
          </a:prstGeom>
          <a:blipFill rotWithShape="1">
            <a:blip r:embed="rId6">
              <a:alphaModFix/>
            </a:blip>
            <a:stretch>
              <a:fillRect b="0" l="0" r="0" t="0"/>
            </a:stretch>
          </a:blipFill>
          <a:ln>
            <a:noFill/>
          </a:ln>
        </p:spPr>
        <p:txBody>
          <a:bodyPr anchorCtr="0" anchor="t" bIns="34275" lIns="68575" rIns="68575" tIns="34275">
            <a:noAutofit/>
          </a:bodyPr>
          <a:lstStyle/>
          <a:p>
            <a:pPr indent="0" lvl="0" marL="0" marR="0" rtl="0" algn="l">
              <a:spcBef>
                <a:spcPts val="0"/>
              </a:spcBef>
              <a:buSzPct val="25000"/>
              <a:buNone/>
            </a:pPr>
            <a:r>
              <a:rPr lang="en" sz="1400">
                <a:latin typeface="Calibri"/>
                <a:ea typeface="Calibri"/>
                <a:cs typeface="Calibri"/>
                <a:sym typeface="Calibri"/>
              </a:rPr>
              <a:t> </a:t>
            </a:r>
          </a:p>
        </p:txBody>
      </p:sp>
      <p:graphicFrame>
        <p:nvGraphicFramePr>
          <p:cNvPr id="309" name="Shape 309"/>
          <p:cNvGraphicFramePr/>
          <p:nvPr/>
        </p:nvGraphicFramePr>
        <p:xfrm>
          <a:off x="5190425" y="2414025"/>
          <a:ext cx="3000000" cy="3000000"/>
        </p:xfrm>
        <a:graphic>
          <a:graphicData uri="http://schemas.openxmlformats.org/drawingml/2006/table">
            <a:tbl>
              <a:tblPr>
                <a:noFill/>
                <a:tableStyleId>{A5BDD2A1-7548-4F52-8B74-5F5F86A9FA0A}</a:tableStyleId>
              </a:tblPr>
              <a:tblGrid>
                <a:gridCol w="1200250"/>
                <a:gridCol w="1200250"/>
                <a:gridCol w="1200250"/>
              </a:tblGrid>
              <a:tr h="327650">
                <a:tc>
                  <a:txBody>
                    <a:bodyPr>
                      <a:noAutofit/>
                    </a:bodyPr>
                    <a:lstStyle/>
                    <a:p>
                      <a:pPr lvl="0">
                        <a:spcBef>
                          <a:spcPts val="0"/>
                        </a:spcBef>
                        <a:buNone/>
                      </a:pPr>
                      <a:r>
                        <a:rPr b="1" lang="en"/>
                        <a:t>Variable</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a:spcBef>
                          <a:spcPts val="0"/>
                        </a:spcBef>
                        <a:buNone/>
                      </a:pPr>
                      <a:r>
                        <a:rPr b="1" lang="en"/>
                        <a:t>Value</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a:spcBef>
                          <a:spcPts val="0"/>
                        </a:spcBef>
                        <a:buNone/>
                      </a:pPr>
                      <a:r>
                        <a:rPr b="1" lang="en"/>
                        <a:t>Unit</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330825">
                <a:tc>
                  <a:txBody>
                    <a:bodyPr>
                      <a:noAutofit/>
                    </a:bodyPr>
                    <a:lstStyle/>
                    <a:p>
                      <a:pPr lvl="0" rtl="0">
                        <a:spcBef>
                          <a:spcPts val="0"/>
                        </a:spcBef>
                        <a:buNone/>
                      </a:pPr>
                      <a:r>
                        <a:rPr lang="en"/>
                        <a:t>R</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rPr lang="en"/>
                        <a:t>33</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a:spcBef>
                          <a:spcPts val="0"/>
                        </a:spcBef>
                        <a:buNone/>
                      </a:pPr>
                      <a:r>
                        <a:rPr lang="en"/>
                        <a:t>Ω</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330825">
                <a:tc>
                  <a:txBody>
                    <a:bodyPr>
                      <a:noAutofit/>
                    </a:bodyPr>
                    <a:lstStyle/>
                    <a:p>
                      <a:pPr lvl="0">
                        <a:spcBef>
                          <a:spcPts val="0"/>
                        </a:spcBef>
                        <a:buNone/>
                      </a:pPr>
                      <a:r>
                        <a:rPr lang="en"/>
                        <a:t>C</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a:spcBef>
                          <a:spcPts val="0"/>
                        </a:spcBef>
                        <a:buNone/>
                      </a:pPr>
                      <a:r>
                        <a:rPr lang="en"/>
                        <a:t>18</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a:spcBef>
                          <a:spcPts val="0"/>
                        </a:spcBef>
                        <a:buNone/>
                      </a:pPr>
                      <a:r>
                        <a:rPr lang="en"/>
                        <a:t>nF</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330825">
                <a:tc>
                  <a:txBody>
                    <a:bodyPr>
                      <a:noAutofit/>
                    </a:bodyPr>
                    <a:lstStyle/>
                    <a:p>
                      <a:pPr lvl="0" rtl="0">
                        <a:spcBef>
                          <a:spcPts val="0"/>
                        </a:spcBef>
                        <a:buNone/>
                      </a:pPr>
                      <a:r>
                        <a:rPr lang="en"/>
                        <a:t>fc</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rPr lang="en"/>
                        <a:t>267</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a:spcBef>
                          <a:spcPts val="0"/>
                        </a:spcBef>
                        <a:buNone/>
                      </a:pPr>
                      <a:r>
                        <a:rPr lang="en"/>
                        <a:t>kHz</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330825">
                <a:tc>
                  <a:txBody>
                    <a:bodyPr>
                      <a:noAutofit/>
                    </a:bodyPr>
                    <a:lstStyle/>
                    <a:p>
                      <a:pPr lvl="0">
                        <a:spcBef>
                          <a:spcPts val="0"/>
                        </a:spcBef>
                        <a:buNone/>
                      </a:pPr>
                      <a:r>
                        <a:rPr lang="en"/>
                        <a:t>Rfeedback</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rPr lang="en"/>
                        <a:t>1.5</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a:spcBef>
                          <a:spcPts val="0"/>
                        </a:spcBef>
                        <a:buNone/>
                      </a:pPr>
                      <a:r>
                        <a:rPr lang="en"/>
                        <a:t>k</a:t>
                      </a:r>
                      <a:r>
                        <a:rPr lang="en">
                          <a:solidFill>
                            <a:schemeClr val="dk1"/>
                          </a:solidFill>
                        </a:rPr>
                        <a:t>Ω</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330825">
                <a:tc>
                  <a:txBody>
                    <a:bodyPr>
                      <a:noAutofit/>
                    </a:bodyPr>
                    <a:lstStyle/>
                    <a:p>
                      <a:pPr lvl="0">
                        <a:spcBef>
                          <a:spcPts val="0"/>
                        </a:spcBef>
                        <a:buNone/>
                      </a:pPr>
                      <a:r>
                        <a:rPr lang="en"/>
                        <a:t>Rgnd</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a:spcBef>
                          <a:spcPts val="0"/>
                        </a:spcBef>
                        <a:buNone/>
                      </a:pPr>
                      <a:r>
                        <a:rPr lang="en"/>
                        <a:t>1.0</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a:spcBef>
                          <a:spcPts val="0"/>
                        </a:spcBef>
                        <a:buNone/>
                      </a:pPr>
                      <a:r>
                        <a:rPr lang="en"/>
                        <a:t>k</a:t>
                      </a:r>
                      <a:r>
                        <a:rPr lang="en">
                          <a:solidFill>
                            <a:schemeClr val="dk1"/>
                          </a:solidFill>
                        </a:rPr>
                        <a:t>Ω</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330825">
                <a:tc>
                  <a:txBody>
                    <a:bodyPr>
                      <a:noAutofit/>
                    </a:bodyPr>
                    <a:lstStyle/>
                    <a:p>
                      <a:pPr lvl="0">
                        <a:spcBef>
                          <a:spcPts val="0"/>
                        </a:spcBef>
                        <a:buNone/>
                      </a:pPr>
                      <a:r>
                        <a:rPr lang="en"/>
                        <a:t>Vo/Vi</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rPr lang="en"/>
                        <a:t>1.5</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a:spcBef>
                          <a:spcPts val="0"/>
                        </a:spcBef>
                        <a:buNone/>
                      </a:pPr>
                      <a:r>
                        <a:rPr lang="en"/>
                        <a:t>dB</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bl>
          </a:graphicData>
        </a:graphic>
      </p:graphicFrame>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3" name="Shape 313"/>
        <p:cNvGrpSpPr/>
        <p:nvPr/>
      </p:nvGrpSpPr>
      <p:grpSpPr>
        <a:xfrm>
          <a:off x="0" y="0"/>
          <a:ext cx="0" cy="0"/>
          <a:chOff x="0" y="0"/>
          <a:chExt cx="0" cy="0"/>
        </a:xfrm>
      </p:grpSpPr>
      <p:sp>
        <p:nvSpPr>
          <p:cNvPr id="314" name="Shape 31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Conclusion</a:t>
            </a:r>
          </a:p>
        </p:txBody>
      </p:sp>
      <p:sp>
        <p:nvSpPr>
          <p:cNvPr id="315" name="Shape 315"/>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a:solidFill>
                  <a:srgbClr val="000000"/>
                </a:solidFill>
              </a:rPr>
              <a:t>While unable to completely reach our intended results, each subsystem has been calculated and established in accordance with our simulations.</a:t>
            </a:r>
          </a:p>
          <a:p>
            <a:pPr lvl="0">
              <a:spcBef>
                <a:spcPts val="0"/>
              </a:spcBef>
              <a:buNone/>
            </a:pPr>
            <a:r>
              <a:rPr lang="en">
                <a:solidFill>
                  <a:srgbClr val="000000"/>
                </a:solidFill>
              </a:rPr>
              <a:t>Our work this semester provides a solid foundation for the next team who decides to continue this project.</a:t>
            </a:r>
          </a:p>
          <a:p>
            <a:pPr lvl="0">
              <a:spcBef>
                <a:spcPts val="0"/>
              </a:spcBef>
              <a:buNone/>
            </a:pPr>
            <a:r>
              <a:rPr lang="en">
                <a:solidFill>
                  <a:srgbClr val="000000"/>
                </a:solidFill>
              </a:rPr>
              <a:t>Continuing on, additional improvements can be made to each subsystem, integration needs to be completed, housing for components needs to be created, and additional parts are needed to process the samples (ADC and FPGA).</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 name="Shape 80"/>
        <p:cNvGrpSpPr/>
        <p:nvPr/>
      </p:nvGrpSpPr>
      <p:grpSpPr>
        <a:xfrm>
          <a:off x="0" y="0"/>
          <a:ext cx="0" cy="0"/>
          <a:chOff x="0" y="0"/>
          <a:chExt cx="0" cy="0"/>
        </a:xfrm>
      </p:grpSpPr>
      <p:sp>
        <p:nvSpPr>
          <p:cNvPr id="81" name="Shape 8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System Deliverables </a:t>
            </a:r>
          </a:p>
        </p:txBody>
      </p:sp>
      <p:sp>
        <p:nvSpPr>
          <p:cNvPr id="82" name="Shape 82"/>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42900" lvl="0" marL="457200" rtl="0">
              <a:lnSpc>
                <a:spcPct val="100000"/>
              </a:lnSpc>
              <a:spcBef>
                <a:spcPts val="640"/>
              </a:spcBef>
              <a:spcAft>
                <a:spcPts val="0"/>
              </a:spcAft>
              <a:buClr>
                <a:schemeClr val="dk1"/>
              </a:buClr>
              <a:buSzPct val="180000"/>
              <a:buChar char="●"/>
            </a:pPr>
            <a:r>
              <a:rPr lang="en">
                <a:solidFill>
                  <a:schemeClr val="dk1"/>
                </a:solidFill>
              </a:rPr>
              <a:t>Transmitted signal will reach a ground depth of at least 0.7 m and up to 1.2 m</a:t>
            </a:r>
          </a:p>
          <a:p>
            <a:pPr indent="-342900" lvl="0" marL="457200">
              <a:lnSpc>
                <a:spcPct val="100000"/>
              </a:lnSpc>
              <a:spcBef>
                <a:spcPts val="640"/>
              </a:spcBef>
              <a:spcAft>
                <a:spcPts val="0"/>
              </a:spcAft>
              <a:buClr>
                <a:schemeClr val="dk1"/>
              </a:buClr>
              <a:buSzPct val="100000"/>
              <a:buChar char="●"/>
            </a:pPr>
            <a:r>
              <a:rPr lang="en">
                <a:solidFill>
                  <a:schemeClr val="dk1"/>
                </a:solidFill>
              </a:rPr>
              <a:t>The spatial resolution will be at most 7.62 cm (3 inches)</a:t>
            </a:r>
          </a:p>
          <a:p>
            <a:pPr indent="-342900" lvl="0" marL="457200">
              <a:lnSpc>
                <a:spcPct val="100000"/>
              </a:lnSpc>
              <a:spcBef>
                <a:spcPts val="640"/>
              </a:spcBef>
              <a:spcAft>
                <a:spcPts val="0"/>
              </a:spcAft>
              <a:buClr>
                <a:schemeClr val="dk1"/>
              </a:buClr>
              <a:buSzPct val="100000"/>
              <a:buChar char="●"/>
            </a:pPr>
            <a:r>
              <a:rPr lang="en">
                <a:solidFill>
                  <a:schemeClr val="dk1"/>
                </a:solidFill>
              </a:rPr>
              <a:t>One working channel from transmitter to receiver circuitry</a:t>
            </a:r>
          </a:p>
          <a:p>
            <a:pPr indent="-342900" lvl="0" marL="457200">
              <a:lnSpc>
                <a:spcPct val="100000"/>
              </a:lnSpc>
              <a:spcBef>
                <a:spcPts val="640"/>
              </a:spcBef>
              <a:spcAft>
                <a:spcPts val="0"/>
              </a:spcAft>
              <a:buClr>
                <a:schemeClr val="dk1"/>
              </a:buClr>
              <a:buSzPct val="100000"/>
              <a:buChar char="●"/>
            </a:pPr>
            <a:r>
              <a:rPr lang="en">
                <a:solidFill>
                  <a:schemeClr val="dk1"/>
                </a:solidFill>
              </a:rPr>
              <a:t>Two vivaldi antennas that are specifically designed to transmit through sand at 2.4025 - 2.4775  GHz.</a:t>
            </a:r>
          </a:p>
          <a:p>
            <a:pPr indent="-342900" lvl="0" marL="457200">
              <a:lnSpc>
                <a:spcPct val="100000"/>
              </a:lnSpc>
              <a:spcBef>
                <a:spcPts val="640"/>
              </a:spcBef>
              <a:spcAft>
                <a:spcPts val="0"/>
              </a:spcAft>
              <a:buClr>
                <a:schemeClr val="dk1"/>
              </a:buClr>
              <a:buSzPct val="100000"/>
              <a:buChar char="●"/>
            </a:pPr>
            <a:r>
              <a:rPr lang="en">
                <a:solidFill>
                  <a:schemeClr val="dk1"/>
                </a:solidFill>
              </a:rPr>
              <a:t>Record digital data into files that can be sent to systems for image processing</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 name="Shape 86"/>
        <p:cNvGrpSpPr/>
        <p:nvPr/>
      </p:nvGrpSpPr>
      <p:grpSpPr>
        <a:xfrm>
          <a:off x="0" y="0"/>
          <a:ext cx="0" cy="0"/>
          <a:chOff x="0" y="0"/>
          <a:chExt cx="0" cy="0"/>
        </a:xfrm>
      </p:grpSpPr>
      <p:sp>
        <p:nvSpPr>
          <p:cNvPr id="87" name="Shape 8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Transmitting Circuit									</a:t>
            </a:r>
            <a:r>
              <a:rPr lang="en" sz="1800"/>
              <a:t>Daniel Miller</a:t>
            </a:r>
          </a:p>
        </p:txBody>
      </p:sp>
      <p:sp>
        <p:nvSpPr>
          <p:cNvPr id="88" name="Shape 88"/>
          <p:cNvSpPr/>
          <p:nvPr/>
        </p:nvSpPr>
        <p:spPr>
          <a:xfrm>
            <a:off x="440675" y="2748200"/>
            <a:ext cx="466800" cy="4908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89" name="Shape 89"/>
          <p:cNvCxnSpPr/>
          <p:nvPr/>
        </p:nvCxnSpPr>
        <p:spPr>
          <a:xfrm flipH="1" rot="10800000">
            <a:off x="509036" y="2890824"/>
            <a:ext cx="112500" cy="200100"/>
          </a:xfrm>
          <a:prstGeom prst="straightConnector1">
            <a:avLst/>
          </a:prstGeom>
          <a:noFill/>
          <a:ln cap="flat" cmpd="sng" w="9525">
            <a:solidFill>
              <a:schemeClr val="dk2"/>
            </a:solidFill>
            <a:prstDash val="solid"/>
            <a:round/>
            <a:headEnd len="lg" w="lg" type="none"/>
            <a:tailEnd len="lg" w="lg" type="none"/>
          </a:ln>
        </p:spPr>
      </p:cxnSp>
      <p:cxnSp>
        <p:nvCxnSpPr>
          <p:cNvPr id="90" name="Shape 90"/>
          <p:cNvCxnSpPr/>
          <p:nvPr/>
        </p:nvCxnSpPr>
        <p:spPr>
          <a:xfrm flipH="1">
            <a:off x="616600" y="2905200"/>
            <a:ext cx="9600" cy="180900"/>
          </a:xfrm>
          <a:prstGeom prst="straightConnector1">
            <a:avLst/>
          </a:prstGeom>
          <a:noFill/>
          <a:ln cap="flat" cmpd="sng" w="9525">
            <a:solidFill>
              <a:schemeClr val="dk2"/>
            </a:solidFill>
            <a:prstDash val="solid"/>
            <a:round/>
            <a:headEnd len="lg" w="lg" type="none"/>
            <a:tailEnd len="lg" w="lg" type="none"/>
          </a:ln>
        </p:spPr>
      </p:cxnSp>
      <p:cxnSp>
        <p:nvCxnSpPr>
          <p:cNvPr id="91" name="Shape 91"/>
          <p:cNvCxnSpPr/>
          <p:nvPr/>
        </p:nvCxnSpPr>
        <p:spPr>
          <a:xfrm flipH="1" rot="10800000">
            <a:off x="630975" y="2905250"/>
            <a:ext cx="109500" cy="185700"/>
          </a:xfrm>
          <a:prstGeom prst="straightConnector1">
            <a:avLst/>
          </a:prstGeom>
          <a:noFill/>
          <a:ln cap="flat" cmpd="sng" w="9525">
            <a:solidFill>
              <a:schemeClr val="dk2"/>
            </a:solidFill>
            <a:prstDash val="solid"/>
            <a:round/>
            <a:headEnd len="lg" w="lg" type="none"/>
            <a:tailEnd len="lg" w="lg" type="none"/>
          </a:ln>
        </p:spPr>
      </p:cxnSp>
      <p:cxnSp>
        <p:nvCxnSpPr>
          <p:cNvPr id="92" name="Shape 92"/>
          <p:cNvCxnSpPr/>
          <p:nvPr/>
        </p:nvCxnSpPr>
        <p:spPr>
          <a:xfrm flipH="1">
            <a:off x="735675" y="2914725"/>
            <a:ext cx="9600" cy="185700"/>
          </a:xfrm>
          <a:prstGeom prst="straightConnector1">
            <a:avLst/>
          </a:prstGeom>
          <a:noFill/>
          <a:ln cap="flat" cmpd="sng" w="9525">
            <a:solidFill>
              <a:schemeClr val="dk2"/>
            </a:solidFill>
            <a:prstDash val="solid"/>
            <a:round/>
            <a:headEnd len="lg" w="lg" type="none"/>
            <a:tailEnd len="lg" w="lg" type="none"/>
          </a:ln>
        </p:spPr>
      </p:cxnSp>
      <p:sp>
        <p:nvSpPr>
          <p:cNvPr id="93" name="Shape 93"/>
          <p:cNvSpPr txBox="1"/>
          <p:nvPr/>
        </p:nvSpPr>
        <p:spPr>
          <a:xfrm>
            <a:off x="658125" y="2703525"/>
            <a:ext cx="1388400" cy="383100"/>
          </a:xfrm>
          <a:prstGeom prst="rect">
            <a:avLst/>
          </a:prstGeom>
          <a:noFill/>
          <a:ln>
            <a:noFill/>
          </a:ln>
        </p:spPr>
        <p:txBody>
          <a:bodyPr anchorCtr="0" anchor="t" bIns="91425" lIns="91425" rIns="91425" tIns="91425">
            <a:noAutofit/>
          </a:bodyPr>
          <a:lstStyle/>
          <a:p>
            <a:pPr lvl="0" algn="ctr">
              <a:spcBef>
                <a:spcPts val="0"/>
              </a:spcBef>
              <a:buNone/>
            </a:pPr>
            <a:r>
              <a:rPr lang="en" sz="1600"/>
              <a:t>Sawtooth </a:t>
            </a:r>
          </a:p>
          <a:p>
            <a:pPr lvl="0" algn="ctr">
              <a:spcBef>
                <a:spcPts val="0"/>
              </a:spcBef>
              <a:buNone/>
            </a:pPr>
            <a:r>
              <a:rPr lang="en" sz="1600"/>
              <a:t>(Function Generator)</a:t>
            </a:r>
          </a:p>
        </p:txBody>
      </p:sp>
      <p:cxnSp>
        <p:nvCxnSpPr>
          <p:cNvPr id="94" name="Shape 94"/>
          <p:cNvCxnSpPr>
            <a:stCxn id="88" idx="4"/>
          </p:cNvCxnSpPr>
          <p:nvPr/>
        </p:nvCxnSpPr>
        <p:spPr>
          <a:xfrm>
            <a:off x="674075" y="3239000"/>
            <a:ext cx="4500" cy="594900"/>
          </a:xfrm>
          <a:prstGeom prst="straightConnector1">
            <a:avLst/>
          </a:prstGeom>
          <a:noFill/>
          <a:ln cap="flat" cmpd="sng" w="9525">
            <a:solidFill>
              <a:schemeClr val="dk2"/>
            </a:solidFill>
            <a:prstDash val="solid"/>
            <a:round/>
            <a:headEnd len="lg" w="lg" type="none"/>
            <a:tailEnd len="lg" w="lg" type="none"/>
          </a:ln>
        </p:spPr>
      </p:cxnSp>
      <p:sp>
        <p:nvSpPr>
          <p:cNvPr id="95" name="Shape 95"/>
          <p:cNvSpPr/>
          <p:nvPr/>
        </p:nvSpPr>
        <p:spPr>
          <a:xfrm rot="10800000">
            <a:off x="557375" y="3831800"/>
            <a:ext cx="233400" cy="180900"/>
          </a:xfrm>
          <a:prstGeom prst="triangle">
            <a:avLst>
              <a:gd fmla="val 50000"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6" name="Shape 96"/>
          <p:cNvSpPr/>
          <p:nvPr/>
        </p:nvSpPr>
        <p:spPr>
          <a:xfrm>
            <a:off x="1826575" y="1910000"/>
            <a:ext cx="466800" cy="4908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97" name="Shape 97"/>
          <p:cNvCxnSpPr>
            <a:stCxn id="96" idx="2"/>
          </p:cNvCxnSpPr>
          <p:nvPr/>
        </p:nvCxnSpPr>
        <p:spPr>
          <a:xfrm rot="10800000">
            <a:off x="707275" y="2143100"/>
            <a:ext cx="1119300" cy="12300"/>
          </a:xfrm>
          <a:prstGeom prst="straightConnector1">
            <a:avLst/>
          </a:prstGeom>
          <a:noFill/>
          <a:ln cap="flat" cmpd="sng" w="9525">
            <a:solidFill>
              <a:schemeClr val="dk2"/>
            </a:solidFill>
            <a:prstDash val="solid"/>
            <a:round/>
            <a:headEnd len="lg" w="lg" type="none"/>
            <a:tailEnd len="lg" w="lg" type="none"/>
          </a:ln>
        </p:spPr>
      </p:cxnSp>
      <p:cxnSp>
        <p:nvCxnSpPr>
          <p:cNvPr id="98" name="Shape 98"/>
          <p:cNvCxnSpPr/>
          <p:nvPr/>
        </p:nvCxnSpPr>
        <p:spPr>
          <a:xfrm flipH="1" rot="10800000">
            <a:off x="688125" y="2143350"/>
            <a:ext cx="4800" cy="590400"/>
          </a:xfrm>
          <a:prstGeom prst="straightConnector1">
            <a:avLst/>
          </a:prstGeom>
          <a:noFill/>
          <a:ln cap="flat" cmpd="sng" w="9525">
            <a:solidFill>
              <a:schemeClr val="dk2"/>
            </a:solidFill>
            <a:prstDash val="solid"/>
            <a:round/>
            <a:headEnd len="lg" w="lg" type="none"/>
            <a:tailEnd len="lg" w="lg" type="none"/>
          </a:ln>
        </p:spPr>
      </p:cxnSp>
      <p:sp>
        <p:nvSpPr>
          <p:cNvPr id="99" name="Shape 99"/>
          <p:cNvSpPr txBox="1"/>
          <p:nvPr/>
        </p:nvSpPr>
        <p:spPr>
          <a:xfrm>
            <a:off x="1769425" y="1557425"/>
            <a:ext cx="733500" cy="276300"/>
          </a:xfrm>
          <a:prstGeom prst="rect">
            <a:avLst/>
          </a:prstGeom>
          <a:noFill/>
          <a:ln>
            <a:noFill/>
          </a:ln>
        </p:spPr>
        <p:txBody>
          <a:bodyPr anchorCtr="0" anchor="t" bIns="91425" lIns="91425" rIns="91425" tIns="91425">
            <a:noAutofit/>
          </a:bodyPr>
          <a:lstStyle/>
          <a:p>
            <a:pPr lvl="0">
              <a:spcBef>
                <a:spcPts val="0"/>
              </a:spcBef>
              <a:buNone/>
            </a:pPr>
            <a:r>
              <a:rPr lang="en" sz="1600"/>
              <a:t>VCO</a:t>
            </a:r>
          </a:p>
        </p:txBody>
      </p:sp>
      <p:cxnSp>
        <p:nvCxnSpPr>
          <p:cNvPr id="100" name="Shape 100"/>
          <p:cNvCxnSpPr>
            <a:stCxn id="96" idx="6"/>
          </p:cNvCxnSpPr>
          <p:nvPr/>
        </p:nvCxnSpPr>
        <p:spPr>
          <a:xfrm>
            <a:off x="2293375" y="2155400"/>
            <a:ext cx="704700" cy="2100"/>
          </a:xfrm>
          <a:prstGeom prst="straightConnector1">
            <a:avLst/>
          </a:prstGeom>
          <a:noFill/>
          <a:ln cap="flat" cmpd="sng" w="9525">
            <a:solidFill>
              <a:schemeClr val="dk2"/>
            </a:solidFill>
            <a:prstDash val="solid"/>
            <a:round/>
            <a:headEnd len="lg" w="lg" type="none"/>
            <a:tailEnd len="lg" w="lg" type="none"/>
          </a:ln>
        </p:spPr>
      </p:cxnSp>
      <p:cxnSp>
        <p:nvCxnSpPr>
          <p:cNvPr id="101" name="Shape 101"/>
          <p:cNvCxnSpPr/>
          <p:nvPr/>
        </p:nvCxnSpPr>
        <p:spPr>
          <a:xfrm>
            <a:off x="2993175" y="2167025"/>
            <a:ext cx="162000" cy="128700"/>
          </a:xfrm>
          <a:prstGeom prst="straightConnector1">
            <a:avLst/>
          </a:prstGeom>
          <a:noFill/>
          <a:ln cap="flat" cmpd="sng" w="9525">
            <a:solidFill>
              <a:schemeClr val="dk2"/>
            </a:solidFill>
            <a:prstDash val="solid"/>
            <a:round/>
            <a:headEnd len="lg" w="lg" type="none"/>
            <a:tailEnd len="lg" w="lg" type="none"/>
          </a:ln>
        </p:spPr>
      </p:cxnSp>
      <p:cxnSp>
        <p:nvCxnSpPr>
          <p:cNvPr id="102" name="Shape 102"/>
          <p:cNvCxnSpPr/>
          <p:nvPr/>
        </p:nvCxnSpPr>
        <p:spPr>
          <a:xfrm flipH="1" rot="10800000">
            <a:off x="2990775" y="2033600"/>
            <a:ext cx="166800" cy="121800"/>
          </a:xfrm>
          <a:prstGeom prst="straightConnector1">
            <a:avLst/>
          </a:prstGeom>
          <a:noFill/>
          <a:ln cap="flat" cmpd="sng" w="9525">
            <a:solidFill>
              <a:schemeClr val="dk2"/>
            </a:solidFill>
            <a:prstDash val="solid"/>
            <a:round/>
            <a:headEnd len="lg" w="lg" type="none"/>
            <a:tailEnd len="lg" w="lg" type="none"/>
          </a:ln>
        </p:spPr>
      </p:cxnSp>
      <p:cxnSp>
        <p:nvCxnSpPr>
          <p:cNvPr id="103" name="Shape 103"/>
          <p:cNvCxnSpPr/>
          <p:nvPr/>
        </p:nvCxnSpPr>
        <p:spPr>
          <a:xfrm>
            <a:off x="3155100" y="2290850"/>
            <a:ext cx="162000" cy="4800"/>
          </a:xfrm>
          <a:prstGeom prst="straightConnector1">
            <a:avLst/>
          </a:prstGeom>
          <a:noFill/>
          <a:ln cap="flat" cmpd="sng" w="9525">
            <a:solidFill>
              <a:schemeClr val="dk2"/>
            </a:solidFill>
            <a:prstDash val="solid"/>
            <a:round/>
            <a:headEnd len="lg" w="lg" type="none"/>
            <a:tailEnd len="lg" w="lg" type="none"/>
          </a:ln>
        </p:spPr>
      </p:cxnSp>
      <p:cxnSp>
        <p:nvCxnSpPr>
          <p:cNvPr id="104" name="Shape 104"/>
          <p:cNvCxnSpPr/>
          <p:nvPr/>
        </p:nvCxnSpPr>
        <p:spPr>
          <a:xfrm>
            <a:off x="3317025" y="2305125"/>
            <a:ext cx="4800" cy="633300"/>
          </a:xfrm>
          <a:prstGeom prst="straightConnector1">
            <a:avLst/>
          </a:prstGeom>
          <a:noFill/>
          <a:ln cap="flat" cmpd="sng" w="9525">
            <a:solidFill>
              <a:schemeClr val="dk2"/>
            </a:solidFill>
            <a:prstDash val="solid"/>
            <a:round/>
            <a:headEnd len="lg" w="lg" type="none"/>
            <a:tailEnd len="lg" w="lg" type="none"/>
          </a:ln>
        </p:spPr>
      </p:cxnSp>
      <p:sp>
        <p:nvSpPr>
          <p:cNvPr id="105" name="Shape 105"/>
          <p:cNvSpPr txBox="1"/>
          <p:nvPr/>
        </p:nvSpPr>
        <p:spPr>
          <a:xfrm>
            <a:off x="2433675" y="2862400"/>
            <a:ext cx="1281000" cy="333300"/>
          </a:xfrm>
          <a:prstGeom prst="rect">
            <a:avLst/>
          </a:prstGeom>
          <a:noFill/>
          <a:ln>
            <a:noFill/>
          </a:ln>
        </p:spPr>
        <p:txBody>
          <a:bodyPr anchorCtr="0" anchor="t" bIns="91425" lIns="91425" rIns="91425" tIns="91425">
            <a:noAutofit/>
          </a:bodyPr>
          <a:lstStyle/>
          <a:p>
            <a:pPr lvl="0" algn="ctr">
              <a:spcBef>
                <a:spcPts val="0"/>
              </a:spcBef>
              <a:buNone/>
            </a:pPr>
            <a:r>
              <a:rPr lang="en" sz="1600"/>
              <a:t>To receive circuit for frequency matching</a:t>
            </a:r>
          </a:p>
        </p:txBody>
      </p:sp>
      <p:cxnSp>
        <p:nvCxnSpPr>
          <p:cNvPr id="106" name="Shape 106"/>
          <p:cNvCxnSpPr/>
          <p:nvPr/>
        </p:nvCxnSpPr>
        <p:spPr>
          <a:xfrm>
            <a:off x="3155100" y="2026537"/>
            <a:ext cx="1114500" cy="0"/>
          </a:xfrm>
          <a:prstGeom prst="straightConnector1">
            <a:avLst/>
          </a:prstGeom>
          <a:noFill/>
          <a:ln cap="flat" cmpd="sng" w="9525">
            <a:solidFill>
              <a:schemeClr val="dk2"/>
            </a:solidFill>
            <a:prstDash val="solid"/>
            <a:round/>
            <a:headEnd len="lg" w="lg" type="none"/>
            <a:tailEnd len="lg" w="lg" type="none"/>
          </a:ln>
        </p:spPr>
      </p:cxnSp>
      <p:sp>
        <p:nvSpPr>
          <p:cNvPr id="107" name="Shape 107"/>
          <p:cNvSpPr/>
          <p:nvPr/>
        </p:nvSpPr>
        <p:spPr>
          <a:xfrm rot="5400000">
            <a:off x="4278975" y="1824050"/>
            <a:ext cx="381000" cy="400200"/>
          </a:xfrm>
          <a:prstGeom prst="triangle">
            <a:avLst>
              <a:gd fmla="val 50000"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8" name="Shape 108"/>
          <p:cNvSpPr txBox="1"/>
          <p:nvPr/>
        </p:nvSpPr>
        <p:spPr>
          <a:xfrm>
            <a:off x="4217125" y="1481225"/>
            <a:ext cx="528600" cy="276300"/>
          </a:xfrm>
          <a:prstGeom prst="rect">
            <a:avLst/>
          </a:prstGeom>
          <a:noFill/>
          <a:ln>
            <a:noFill/>
          </a:ln>
        </p:spPr>
        <p:txBody>
          <a:bodyPr anchorCtr="0" anchor="t" bIns="91425" lIns="91425" rIns="91425" tIns="91425">
            <a:noAutofit/>
          </a:bodyPr>
          <a:lstStyle/>
          <a:p>
            <a:pPr lvl="0">
              <a:spcBef>
                <a:spcPts val="0"/>
              </a:spcBef>
              <a:buNone/>
            </a:pPr>
            <a:r>
              <a:rPr lang="en" sz="1600"/>
              <a:t>PA</a:t>
            </a:r>
          </a:p>
        </p:txBody>
      </p:sp>
      <p:cxnSp>
        <p:nvCxnSpPr>
          <p:cNvPr id="109" name="Shape 109"/>
          <p:cNvCxnSpPr>
            <a:stCxn id="107" idx="0"/>
          </p:cNvCxnSpPr>
          <p:nvPr/>
        </p:nvCxnSpPr>
        <p:spPr>
          <a:xfrm>
            <a:off x="4669575" y="2024150"/>
            <a:ext cx="890700" cy="4800"/>
          </a:xfrm>
          <a:prstGeom prst="straightConnector1">
            <a:avLst/>
          </a:prstGeom>
          <a:noFill/>
          <a:ln cap="flat" cmpd="sng" w="9525">
            <a:solidFill>
              <a:schemeClr val="dk2"/>
            </a:solidFill>
            <a:prstDash val="solid"/>
            <a:round/>
            <a:headEnd len="lg" w="lg" type="none"/>
            <a:tailEnd len="lg" w="lg" type="none"/>
          </a:ln>
        </p:spPr>
      </p:cxnSp>
      <p:sp>
        <p:nvSpPr>
          <p:cNvPr id="110" name="Shape 110"/>
          <p:cNvSpPr txBox="1"/>
          <p:nvPr/>
        </p:nvSpPr>
        <p:spPr>
          <a:xfrm>
            <a:off x="5688750" y="1776500"/>
            <a:ext cx="1792800" cy="671400"/>
          </a:xfrm>
          <a:prstGeom prst="rect">
            <a:avLst/>
          </a:prstGeom>
          <a:noFill/>
          <a:ln>
            <a:noFill/>
          </a:ln>
        </p:spPr>
        <p:txBody>
          <a:bodyPr anchorCtr="0" anchor="t" bIns="91425" lIns="91425" rIns="91425" tIns="91425">
            <a:noAutofit/>
          </a:bodyPr>
          <a:lstStyle/>
          <a:p>
            <a:pPr lvl="0">
              <a:spcBef>
                <a:spcPts val="0"/>
              </a:spcBef>
              <a:buNone/>
            </a:pPr>
            <a:r>
              <a:rPr lang="en" sz="1600"/>
              <a:t>To antenna for transmitting</a:t>
            </a:r>
          </a:p>
        </p:txBody>
      </p:sp>
      <p:sp>
        <p:nvSpPr>
          <p:cNvPr id="111" name="Shape 111"/>
          <p:cNvSpPr/>
          <p:nvPr/>
        </p:nvSpPr>
        <p:spPr>
          <a:xfrm>
            <a:off x="2807425" y="1895550"/>
            <a:ext cx="704700" cy="572700"/>
          </a:xfrm>
          <a:prstGeom prst="rect">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2" name="Shape 112"/>
          <p:cNvSpPr txBox="1"/>
          <p:nvPr/>
        </p:nvSpPr>
        <p:spPr>
          <a:xfrm>
            <a:off x="2826475" y="1247850"/>
            <a:ext cx="890700" cy="276300"/>
          </a:xfrm>
          <a:prstGeom prst="rect">
            <a:avLst/>
          </a:prstGeom>
          <a:noFill/>
          <a:ln>
            <a:noFill/>
          </a:ln>
        </p:spPr>
        <p:txBody>
          <a:bodyPr anchorCtr="0" anchor="t" bIns="91425" lIns="91425" rIns="91425" tIns="91425">
            <a:noAutofit/>
          </a:bodyPr>
          <a:lstStyle/>
          <a:p>
            <a:pPr lvl="0">
              <a:spcBef>
                <a:spcPts val="0"/>
              </a:spcBef>
              <a:buNone/>
            </a:pPr>
            <a:r>
              <a:rPr lang="en" sz="1600"/>
              <a:t>Power Splitter</a:t>
            </a:r>
          </a:p>
        </p:txBody>
      </p:sp>
      <p:sp>
        <p:nvSpPr>
          <p:cNvPr id="113" name="Shape 113"/>
          <p:cNvSpPr txBox="1"/>
          <p:nvPr/>
        </p:nvSpPr>
        <p:spPr>
          <a:xfrm>
            <a:off x="3986825" y="2605175"/>
            <a:ext cx="5157300" cy="1866600"/>
          </a:xfrm>
          <a:prstGeom prst="rect">
            <a:avLst/>
          </a:prstGeom>
          <a:solidFill>
            <a:srgbClr val="CCCCCC"/>
          </a:solidFill>
          <a:ln>
            <a:noFill/>
          </a:ln>
        </p:spPr>
        <p:txBody>
          <a:bodyPr anchorCtr="0" anchor="t" bIns="91425" lIns="91425" rIns="91425" tIns="91425">
            <a:noAutofit/>
          </a:bodyPr>
          <a:lstStyle/>
          <a:p>
            <a:pPr lvl="0">
              <a:spcBef>
                <a:spcPts val="0"/>
              </a:spcBef>
              <a:buNone/>
            </a:pPr>
            <a:r>
              <a:rPr lang="en" sz="1600"/>
              <a:t>Major Hurdles:</a:t>
            </a:r>
          </a:p>
          <a:p>
            <a:pPr lvl="0">
              <a:spcBef>
                <a:spcPts val="0"/>
              </a:spcBef>
              <a:buNone/>
            </a:pPr>
            <a:r>
              <a:t/>
            </a:r>
            <a:endParaRPr sz="1600"/>
          </a:p>
          <a:p>
            <a:pPr indent="-330200" lvl="0" marL="457200">
              <a:spcBef>
                <a:spcPts val="0"/>
              </a:spcBef>
              <a:buSzPct val="100000"/>
              <a:buAutoNum type="arabicPeriod"/>
            </a:pPr>
            <a:r>
              <a:rPr lang="en" sz="1600"/>
              <a:t>10 MHz Bandwidth (</a:t>
            </a:r>
            <a:r>
              <a:rPr lang="en" sz="1600">
                <a:solidFill>
                  <a:srgbClr val="FF0000"/>
                </a:solidFill>
              </a:rPr>
              <a:t>VCO sensitivity</a:t>
            </a:r>
            <a:r>
              <a:rPr lang="en" sz="1600"/>
              <a:t>)</a:t>
            </a:r>
          </a:p>
          <a:p>
            <a:pPr indent="-330200" lvl="1" marL="914400" rtl="0">
              <a:spcBef>
                <a:spcPts val="0"/>
              </a:spcBef>
              <a:buSzPct val="100000"/>
              <a:buAutoNum type="alphaLcPeriod"/>
            </a:pPr>
            <a:r>
              <a:rPr lang="en" sz="1600"/>
              <a:t>Signal needed to be 80 mVpp </a:t>
            </a:r>
          </a:p>
          <a:p>
            <a:pPr indent="-330200" lvl="2" marL="1371600" rtl="0">
              <a:spcBef>
                <a:spcPts val="0"/>
              </a:spcBef>
              <a:buSzPct val="100000"/>
              <a:buAutoNum type="romanLcPeriod"/>
            </a:pPr>
            <a:r>
              <a:rPr lang="en" sz="1600"/>
              <a:t>Frequency = </a:t>
            </a:r>
            <a:r>
              <a:rPr lang="en" sz="1600">
                <a:solidFill>
                  <a:srgbClr val="FF0000"/>
                </a:solidFill>
              </a:rPr>
              <a:t>68.065</a:t>
            </a:r>
            <a:r>
              <a:rPr lang="en" sz="1600"/>
              <a:t> (Voltage) + 2268.8</a:t>
            </a:r>
          </a:p>
          <a:p>
            <a:pPr indent="-330200" lvl="0" marL="457200" rtl="0">
              <a:spcBef>
                <a:spcPts val="0"/>
              </a:spcBef>
              <a:buSzPct val="100000"/>
              <a:buAutoNum type="arabicPeriod"/>
            </a:pPr>
            <a:r>
              <a:rPr lang="en" sz="1600"/>
              <a:t>Excess noise</a:t>
            </a:r>
          </a:p>
          <a:p>
            <a:pPr indent="-330200" lvl="0" marL="457200">
              <a:spcBef>
                <a:spcPts val="0"/>
              </a:spcBef>
              <a:buSzPct val="100000"/>
              <a:buAutoNum type="arabicPeriod"/>
            </a:pPr>
            <a:r>
              <a:rPr lang="en" sz="1600"/>
              <a:t>Starting voltage (&gt;2 V)</a:t>
            </a:r>
          </a:p>
          <a:p>
            <a:pPr indent="0" lvl="0" marL="914400" marR="0" rtl="0" algn="l">
              <a:lnSpc>
                <a:spcPct val="100000"/>
              </a:lnSpc>
              <a:spcBef>
                <a:spcPts val="0"/>
              </a:spcBef>
              <a:spcAft>
                <a:spcPts val="0"/>
              </a:spcAft>
              <a:buNone/>
            </a:pPr>
            <a:r>
              <a:t/>
            </a:r>
            <a:endParaRPr>
              <a:solidFill>
                <a:srgbClr val="222222"/>
              </a:solidFill>
            </a:endParaRPr>
          </a:p>
          <a:p>
            <a:pPr indent="0" lvl="0" marL="0">
              <a:spcBef>
                <a:spcPts val="0"/>
              </a:spcBef>
              <a:buNone/>
            </a:pPr>
            <a:r>
              <a:t/>
            </a:r>
            <a:endParaRPr>
              <a:solidFill>
                <a:srgbClr val="222222"/>
              </a:solidFill>
            </a:endParaRPr>
          </a:p>
          <a:p>
            <a:pPr lvl="0">
              <a:spcBef>
                <a:spcPts val="0"/>
              </a:spcBef>
              <a:buNone/>
            </a:pPr>
            <a:r>
              <a:t/>
            </a:r>
            <a:endParaRPr>
              <a:solidFill>
                <a:srgbClr val="222222"/>
              </a:solidFill>
            </a:endParaRP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 name="Shape 117"/>
        <p:cNvGrpSpPr/>
        <p:nvPr/>
      </p:nvGrpSpPr>
      <p:grpSpPr>
        <a:xfrm>
          <a:off x="0" y="0"/>
          <a:ext cx="0" cy="0"/>
          <a:chOff x="0" y="0"/>
          <a:chExt cx="0" cy="0"/>
        </a:xfrm>
      </p:grpSpPr>
      <p:sp>
        <p:nvSpPr>
          <p:cNvPr id="118" name="Shape 118"/>
          <p:cNvSpPr txBox="1"/>
          <p:nvPr>
            <p:ph type="title"/>
          </p:nvPr>
        </p:nvSpPr>
        <p:spPr>
          <a:xfrm>
            <a:off x="1038800" y="203675"/>
            <a:ext cx="7317300" cy="572700"/>
          </a:xfrm>
          <a:prstGeom prst="rect">
            <a:avLst/>
          </a:prstGeom>
        </p:spPr>
        <p:txBody>
          <a:bodyPr anchorCtr="0" anchor="t" bIns="91425" lIns="91425" rIns="91425" tIns="91425">
            <a:noAutofit/>
          </a:bodyPr>
          <a:lstStyle/>
          <a:p>
            <a:pPr lvl="0" algn="ctr">
              <a:spcBef>
                <a:spcPts val="0"/>
              </a:spcBef>
              <a:buNone/>
            </a:pPr>
            <a:r>
              <a:rPr lang="en" sz="2400"/>
              <a:t>Transmitting Circuit Results</a:t>
            </a:r>
            <a:r>
              <a:rPr lang="en"/>
              <a:t> </a:t>
            </a:r>
          </a:p>
        </p:txBody>
      </p:sp>
      <p:pic>
        <p:nvPicPr>
          <p:cNvPr id="119" name="Shape 119"/>
          <p:cNvPicPr preferRelativeResize="0"/>
          <p:nvPr/>
        </p:nvPicPr>
        <p:blipFill>
          <a:blip r:embed="rId3">
            <a:alphaModFix/>
          </a:blip>
          <a:stretch>
            <a:fillRect/>
          </a:stretch>
        </p:blipFill>
        <p:spPr>
          <a:xfrm>
            <a:off x="2828125" y="865325"/>
            <a:ext cx="5059399" cy="3794574"/>
          </a:xfrm>
          <a:prstGeom prst="rect">
            <a:avLst/>
          </a:prstGeom>
          <a:noFill/>
          <a:ln>
            <a:noFill/>
          </a:ln>
        </p:spPr>
      </p:pic>
      <p:sp>
        <p:nvSpPr>
          <p:cNvPr id="120" name="Shape 120"/>
          <p:cNvSpPr/>
          <p:nvPr/>
        </p:nvSpPr>
        <p:spPr>
          <a:xfrm>
            <a:off x="3268050" y="3764975"/>
            <a:ext cx="2314500" cy="1000200"/>
          </a:xfrm>
          <a:prstGeom prst="ellipse">
            <a:avLst/>
          </a:prstGeom>
          <a:noFill/>
          <a:ln cap="flat" cmpd="sng" w="76200">
            <a:solidFill>
              <a:srgbClr val="FF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sz="2400"/>
          </a:p>
        </p:txBody>
      </p:sp>
      <p:sp>
        <p:nvSpPr>
          <p:cNvPr id="121" name="Shape 121"/>
          <p:cNvSpPr txBox="1"/>
          <p:nvPr/>
        </p:nvSpPr>
        <p:spPr>
          <a:xfrm>
            <a:off x="6486975" y="3215250"/>
            <a:ext cx="2314500" cy="11049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FF0000"/>
                </a:solidFill>
              </a:rPr>
              <a:t>Vpp = 88mV</a:t>
            </a:r>
          </a:p>
          <a:p>
            <a:pPr lvl="0" rtl="0">
              <a:spcBef>
                <a:spcPts val="0"/>
              </a:spcBef>
              <a:buNone/>
            </a:pPr>
            <a:r>
              <a:rPr lang="en" sz="1800">
                <a:solidFill>
                  <a:srgbClr val="FF0000"/>
                </a:solidFill>
              </a:rPr>
              <a:t>Vp = 2.21 V</a:t>
            </a:r>
          </a:p>
        </p:txBody>
      </p:sp>
      <p:cxnSp>
        <p:nvCxnSpPr>
          <p:cNvPr id="122" name="Shape 122"/>
          <p:cNvCxnSpPr/>
          <p:nvPr/>
        </p:nvCxnSpPr>
        <p:spPr>
          <a:xfrm flipH="1">
            <a:off x="5388050" y="3422075"/>
            <a:ext cx="1057200" cy="495300"/>
          </a:xfrm>
          <a:prstGeom prst="straightConnector1">
            <a:avLst/>
          </a:prstGeom>
          <a:noFill/>
          <a:ln cap="flat" cmpd="sng" w="38100">
            <a:solidFill>
              <a:srgbClr val="FF0000"/>
            </a:solidFill>
            <a:prstDash val="solid"/>
            <a:round/>
            <a:headEnd len="lg" w="lg" type="none"/>
            <a:tailEnd len="lg" w="lg" type="triangle"/>
          </a:ln>
        </p:spPr>
      </p:cxnSp>
      <p:sp>
        <p:nvSpPr>
          <p:cNvPr id="123" name="Shape 123"/>
          <p:cNvSpPr txBox="1"/>
          <p:nvPr/>
        </p:nvSpPr>
        <p:spPr>
          <a:xfrm>
            <a:off x="220375" y="1439700"/>
            <a:ext cx="2607600" cy="3002400"/>
          </a:xfrm>
          <a:prstGeom prst="rect">
            <a:avLst/>
          </a:prstGeom>
          <a:noFill/>
          <a:ln>
            <a:noFill/>
          </a:ln>
        </p:spPr>
        <p:txBody>
          <a:bodyPr anchorCtr="0" anchor="t" bIns="91425" lIns="91425" rIns="91425" tIns="91425">
            <a:noAutofit/>
          </a:bodyPr>
          <a:lstStyle/>
          <a:p>
            <a:pPr indent="-330200" lvl="0" marL="457200" rtl="0">
              <a:spcBef>
                <a:spcPts val="0"/>
              </a:spcBef>
              <a:buSzPct val="100000"/>
              <a:buAutoNum type="arabicPeriod"/>
            </a:pPr>
            <a:r>
              <a:rPr lang="en" sz="1600"/>
              <a:t>Output from function generator (figure 1)</a:t>
            </a:r>
          </a:p>
          <a:p>
            <a:pPr indent="-330200" lvl="1" marL="914400" rtl="0">
              <a:spcBef>
                <a:spcPts val="0"/>
              </a:spcBef>
              <a:buSzPct val="100000"/>
              <a:buAutoNum type="alphaLcPeriod"/>
            </a:pPr>
            <a:r>
              <a:rPr lang="en" sz="1600"/>
              <a:t>2415-2425 MHz</a:t>
            </a:r>
          </a:p>
          <a:p>
            <a:pPr lvl="0" rtl="0">
              <a:spcBef>
                <a:spcPts val="0"/>
              </a:spcBef>
              <a:buNone/>
            </a:pPr>
            <a:r>
              <a:t/>
            </a:r>
            <a:endParaRPr sz="1600"/>
          </a:p>
          <a:p>
            <a:pPr lvl="0" rtl="0">
              <a:spcBef>
                <a:spcPts val="0"/>
              </a:spcBef>
              <a:buNone/>
            </a:pPr>
            <a:r>
              <a:t/>
            </a:r>
            <a:endParaRPr sz="1600"/>
          </a:p>
          <a:p>
            <a:pPr indent="-330200" lvl="0" marL="457200" rtl="0">
              <a:spcBef>
                <a:spcPts val="0"/>
              </a:spcBef>
              <a:buSzPct val="100000"/>
              <a:buAutoNum type="arabicPeriod"/>
            </a:pPr>
            <a:r>
              <a:rPr lang="en" sz="1600"/>
              <a:t>Could not test output from VCO</a:t>
            </a:r>
          </a:p>
        </p:txBody>
      </p:sp>
      <p:sp>
        <p:nvSpPr>
          <p:cNvPr id="124" name="Shape 124"/>
          <p:cNvSpPr txBox="1"/>
          <p:nvPr/>
        </p:nvSpPr>
        <p:spPr>
          <a:xfrm>
            <a:off x="5127450" y="4592600"/>
            <a:ext cx="2793300" cy="295200"/>
          </a:xfrm>
          <a:prstGeom prst="rect">
            <a:avLst/>
          </a:prstGeom>
          <a:noFill/>
          <a:ln>
            <a:noFill/>
          </a:ln>
        </p:spPr>
        <p:txBody>
          <a:bodyPr anchorCtr="0" anchor="t" bIns="91425" lIns="91425" rIns="91425" tIns="91425">
            <a:noAutofit/>
          </a:bodyPr>
          <a:lstStyle/>
          <a:p>
            <a:pPr lvl="0">
              <a:spcBef>
                <a:spcPts val="0"/>
              </a:spcBef>
              <a:buNone/>
            </a:pPr>
            <a:r>
              <a:rPr lang="en"/>
              <a:t>Figure 1</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8" name="Shape 128"/>
        <p:cNvGrpSpPr/>
        <p:nvPr/>
      </p:nvGrpSpPr>
      <p:grpSpPr>
        <a:xfrm>
          <a:off x="0" y="0"/>
          <a:ext cx="0" cy="0"/>
          <a:chOff x="0" y="0"/>
          <a:chExt cx="0" cy="0"/>
        </a:xfrm>
      </p:grpSpPr>
      <p:sp>
        <p:nvSpPr>
          <p:cNvPr id="129" name="Shape 12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Transmitting Circuit - Penetration Depths </a:t>
            </a:r>
          </a:p>
        </p:txBody>
      </p:sp>
      <p:pic>
        <p:nvPicPr>
          <p:cNvPr id="130" name="Shape 130"/>
          <p:cNvPicPr preferRelativeResize="0"/>
          <p:nvPr/>
        </p:nvPicPr>
        <p:blipFill>
          <a:blip r:embed="rId3">
            <a:alphaModFix/>
          </a:blip>
          <a:stretch>
            <a:fillRect/>
          </a:stretch>
        </p:blipFill>
        <p:spPr>
          <a:xfrm>
            <a:off x="131525" y="1215575"/>
            <a:ext cx="6073025" cy="3149900"/>
          </a:xfrm>
          <a:prstGeom prst="rect">
            <a:avLst/>
          </a:prstGeom>
          <a:noFill/>
          <a:ln>
            <a:noFill/>
          </a:ln>
        </p:spPr>
      </p:pic>
      <p:sp>
        <p:nvSpPr>
          <p:cNvPr id="131" name="Shape 131"/>
          <p:cNvSpPr txBox="1"/>
          <p:nvPr/>
        </p:nvSpPr>
        <p:spPr>
          <a:xfrm>
            <a:off x="6268000" y="1304325"/>
            <a:ext cx="2716800" cy="3334800"/>
          </a:xfrm>
          <a:prstGeom prst="rect">
            <a:avLst/>
          </a:prstGeom>
          <a:noFill/>
          <a:ln>
            <a:noFill/>
          </a:ln>
        </p:spPr>
        <p:txBody>
          <a:bodyPr anchorCtr="0" anchor="t" bIns="91425" lIns="91425" rIns="91425" tIns="91425">
            <a:noAutofit/>
          </a:bodyPr>
          <a:lstStyle/>
          <a:p>
            <a:pPr lvl="0" rtl="0">
              <a:lnSpc>
                <a:spcPct val="115000"/>
              </a:lnSpc>
              <a:spcBef>
                <a:spcPts val="0"/>
              </a:spcBef>
              <a:buNone/>
            </a:pPr>
            <a:r>
              <a:t/>
            </a:r>
            <a:endParaRPr/>
          </a:p>
          <a:p>
            <a:pPr lvl="0" rtl="0">
              <a:lnSpc>
                <a:spcPct val="115000"/>
              </a:lnSpc>
              <a:spcBef>
                <a:spcPts val="0"/>
              </a:spcBef>
              <a:buNone/>
            </a:pPr>
            <a:r>
              <a:t/>
            </a:r>
            <a:endParaRPr/>
          </a:p>
          <a:p>
            <a:pPr lvl="0" rtl="0">
              <a:lnSpc>
                <a:spcPct val="115000"/>
              </a:lnSpc>
              <a:spcBef>
                <a:spcPts val="0"/>
              </a:spcBef>
              <a:buNone/>
            </a:pPr>
            <a:r>
              <a:t/>
            </a:r>
            <a:endParaRPr/>
          </a:p>
          <a:p>
            <a:pPr lvl="0" rtl="0">
              <a:lnSpc>
                <a:spcPct val="115000"/>
              </a:lnSpc>
              <a:spcBef>
                <a:spcPts val="0"/>
              </a:spcBef>
              <a:buNone/>
            </a:pPr>
            <a:r>
              <a:t/>
            </a:r>
            <a:endParaRPr/>
          </a:p>
          <a:p>
            <a:pPr lvl="0" rtl="0">
              <a:lnSpc>
                <a:spcPct val="115000"/>
              </a:lnSpc>
              <a:spcBef>
                <a:spcPts val="0"/>
              </a:spcBef>
              <a:buNone/>
            </a:pPr>
            <a:r>
              <a:t/>
            </a:r>
            <a:endParaRPr/>
          </a:p>
          <a:p>
            <a:pPr lvl="0" rtl="0">
              <a:lnSpc>
                <a:spcPct val="115000"/>
              </a:lnSpc>
              <a:spcBef>
                <a:spcPts val="0"/>
              </a:spcBef>
              <a:buNone/>
            </a:pPr>
            <a:r>
              <a:rPr lang="en"/>
              <a:t>Sand </a:t>
            </a:r>
          </a:p>
          <a:p>
            <a:pPr lvl="0" rtl="0">
              <a:lnSpc>
                <a:spcPct val="115000"/>
              </a:lnSpc>
              <a:spcBef>
                <a:spcPts val="0"/>
              </a:spcBef>
              <a:buNone/>
            </a:pPr>
            <a:r>
              <a:rPr lang="en"/>
              <a:t>ε’= 6 </a:t>
            </a:r>
          </a:p>
          <a:p>
            <a:pPr lvl="0" rtl="0">
              <a:lnSpc>
                <a:spcPct val="115000"/>
              </a:lnSpc>
              <a:spcBef>
                <a:spcPts val="0"/>
              </a:spcBef>
              <a:buNone/>
            </a:pPr>
            <a:r>
              <a:rPr lang="en">
                <a:solidFill>
                  <a:schemeClr val="dk1"/>
                </a:solidFill>
              </a:rPr>
              <a:t>ε’’=0.3</a:t>
            </a:r>
          </a:p>
          <a:p>
            <a:pPr lvl="0" rtl="0">
              <a:lnSpc>
                <a:spcPct val="115000"/>
              </a:lnSpc>
              <a:spcBef>
                <a:spcPts val="0"/>
              </a:spcBef>
              <a:buNone/>
            </a:pPr>
            <a:r>
              <a:t/>
            </a:r>
            <a:endParaRPr>
              <a:solidFill>
                <a:schemeClr val="dk1"/>
              </a:solidFill>
            </a:endParaRPr>
          </a:p>
          <a:p>
            <a:pPr lvl="0" rtl="0">
              <a:lnSpc>
                <a:spcPct val="115000"/>
              </a:lnSpc>
              <a:spcBef>
                <a:spcPts val="0"/>
              </a:spcBef>
              <a:buNone/>
            </a:pPr>
            <a:r>
              <a:rPr lang="en">
                <a:solidFill>
                  <a:schemeClr val="dk1"/>
                </a:solidFill>
              </a:rPr>
              <a:t>Requires minimum of -17dBm but will transmit 1 W </a:t>
            </a:r>
          </a:p>
          <a:p>
            <a:pPr lvl="0" rtl="0">
              <a:lnSpc>
                <a:spcPct val="115000"/>
              </a:lnSpc>
              <a:spcBef>
                <a:spcPts val="0"/>
              </a:spcBef>
              <a:buClr>
                <a:schemeClr val="dk1"/>
              </a:buClr>
              <a:buFont typeface="Arial"/>
              <a:buNone/>
            </a:pPr>
            <a:r>
              <a:t/>
            </a:r>
            <a:endParaRPr>
              <a:solidFill>
                <a:schemeClr val="dk1"/>
              </a:solidFill>
            </a:endParaRPr>
          </a:p>
        </p:txBody>
      </p:sp>
      <p:pic>
        <p:nvPicPr>
          <p:cNvPr id="132" name="Shape 132"/>
          <p:cNvPicPr preferRelativeResize="0"/>
          <p:nvPr/>
        </p:nvPicPr>
        <p:blipFill>
          <a:blip r:embed="rId4">
            <a:alphaModFix/>
          </a:blip>
          <a:stretch>
            <a:fillRect/>
          </a:stretch>
        </p:blipFill>
        <p:spPr>
          <a:xfrm>
            <a:off x="6224400" y="1215575"/>
            <a:ext cx="2716800" cy="591696"/>
          </a:xfrm>
          <a:prstGeom prst="rect">
            <a:avLst/>
          </a:prstGeom>
          <a:noFill/>
          <a:ln>
            <a:noFill/>
          </a:ln>
        </p:spPr>
      </p:pic>
      <p:pic>
        <p:nvPicPr>
          <p:cNvPr id="133" name="Shape 133"/>
          <p:cNvPicPr preferRelativeResize="0"/>
          <p:nvPr/>
        </p:nvPicPr>
        <p:blipFill>
          <a:blip r:embed="rId5">
            <a:alphaModFix/>
          </a:blip>
          <a:stretch>
            <a:fillRect/>
          </a:stretch>
        </p:blipFill>
        <p:spPr>
          <a:xfrm>
            <a:off x="6224387" y="1795562"/>
            <a:ext cx="1323975" cy="485775"/>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7" name="Shape 137"/>
        <p:cNvGrpSpPr/>
        <p:nvPr/>
      </p:nvGrpSpPr>
      <p:grpSpPr>
        <a:xfrm>
          <a:off x="0" y="0"/>
          <a:ext cx="0" cy="0"/>
          <a:chOff x="0" y="0"/>
          <a:chExt cx="0" cy="0"/>
        </a:xfrm>
      </p:grpSpPr>
      <p:sp>
        <p:nvSpPr>
          <p:cNvPr id="138" name="Shape 138"/>
          <p:cNvSpPr txBox="1"/>
          <p:nvPr>
            <p:ph type="title"/>
          </p:nvPr>
        </p:nvSpPr>
        <p:spPr>
          <a:xfrm>
            <a:off x="311700" y="445025"/>
            <a:ext cx="8520600" cy="572700"/>
          </a:xfrm>
          <a:prstGeom prst="rect">
            <a:avLst/>
          </a:prstGeom>
        </p:spPr>
        <p:txBody>
          <a:bodyPr anchorCtr="0" anchor="t" bIns="91425" lIns="91425" rIns="91425" tIns="91425">
            <a:noAutofit/>
          </a:bodyPr>
          <a:lstStyle/>
          <a:p>
            <a:pPr lvl="0" algn="ctr">
              <a:spcBef>
                <a:spcPts val="0"/>
              </a:spcBef>
              <a:buNone/>
            </a:pPr>
            <a:r>
              <a:rPr lang="en"/>
              <a:t>Transmitting Solutions/Improvements </a:t>
            </a:r>
          </a:p>
        </p:txBody>
      </p:sp>
      <p:sp>
        <p:nvSpPr>
          <p:cNvPr id="139" name="Shape 139"/>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30200" lvl="0" marL="457200" rtl="0">
              <a:spcBef>
                <a:spcPts val="0"/>
              </a:spcBef>
              <a:buClr>
                <a:srgbClr val="000000"/>
              </a:buClr>
              <a:buSzPct val="100000"/>
              <a:buAutoNum type="arabicPeriod"/>
            </a:pPr>
            <a:r>
              <a:rPr lang="en" sz="1600">
                <a:solidFill>
                  <a:srgbClr val="000000"/>
                </a:solidFill>
              </a:rPr>
              <a:t>Excess noise</a:t>
            </a:r>
          </a:p>
          <a:p>
            <a:pPr indent="-330200" lvl="1" marL="914400" rtl="0">
              <a:spcBef>
                <a:spcPts val="0"/>
              </a:spcBef>
              <a:buClr>
                <a:srgbClr val="000000"/>
              </a:buClr>
              <a:buSzPct val="100000"/>
              <a:buAutoNum type="alphaLcPeriod"/>
            </a:pPr>
            <a:r>
              <a:rPr lang="en" sz="1600">
                <a:solidFill>
                  <a:srgbClr val="000000"/>
                </a:solidFill>
              </a:rPr>
              <a:t>Use DDS or NCO in place of function generator and VCO</a:t>
            </a:r>
          </a:p>
          <a:p>
            <a:pPr indent="-330200" lvl="0" marL="457200" rtl="0">
              <a:spcBef>
                <a:spcPts val="0"/>
              </a:spcBef>
              <a:buClr>
                <a:srgbClr val="000000"/>
              </a:buClr>
              <a:buSzPct val="100000"/>
              <a:buAutoNum type="arabicPeriod"/>
            </a:pPr>
            <a:r>
              <a:rPr lang="en" sz="1600">
                <a:solidFill>
                  <a:srgbClr val="000000"/>
                </a:solidFill>
              </a:rPr>
              <a:t>Power output</a:t>
            </a:r>
          </a:p>
          <a:p>
            <a:pPr indent="-330200" lvl="1" marL="914400" rtl="0">
              <a:spcBef>
                <a:spcPts val="0"/>
              </a:spcBef>
              <a:buClr>
                <a:srgbClr val="000000"/>
              </a:buClr>
              <a:buSzPct val="100000"/>
              <a:buAutoNum type="alphaLcPeriod"/>
            </a:pPr>
            <a:r>
              <a:rPr lang="en" sz="1600">
                <a:solidFill>
                  <a:srgbClr val="000000"/>
                </a:solidFill>
              </a:rPr>
              <a:t>Have several gain stages with a variable attenuator</a:t>
            </a:r>
          </a:p>
          <a:p>
            <a:pPr indent="-330200" lvl="0" marL="457200" rtl="0">
              <a:spcBef>
                <a:spcPts val="0"/>
              </a:spcBef>
              <a:buClr>
                <a:srgbClr val="000000"/>
              </a:buClr>
              <a:buSzPct val="100000"/>
              <a:buAutoNum type="arabicPeriod"/>
            </a:pPr>
            <a:r>
              <a:rPr lang="en" sz="1600">
                <a:solidFill>
                  <a:srgbClr val="000000"/>
                </a:solidFill>
              </a:rPr>
              <a:t>Decouple power supply </a:t>
            </a:r>
          </a:p>
          <a:p>
            <a:pPr indent="0" lvl="0" marL="0">
              <a:spcBef>
                <a:spcPts val="0"/>
              </a:spcBef>
              <a:buNone/>
            </a:pPr>
            <a:r>
              <a:rPr lang="en" sz="1600"/>
              <a:t>  </a:t>
            </a: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3" name="Shape 143"/>
        <p:cNvGrpSpPr/>
        <p:nvPr/>
      </p:nvGrpSpPr>
      <p:grpSpPr>
        <a:xfrm>
          <a:off x="0" y="0"/>
          <a:ext cx="0" cy="0"/>
          <a:chOff x="0" y="0"/>
          <a:chExt cx="0" cy="0"/>
        </a:xfrm>
      </p:grpSpPr>
      <p:sp>
        <p:nvSpPr>
          <p:cNvPr id="144" name="Shape 14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Transmitting and Receiving Antennas</a:t>
            </a:r>
          </a:p>
        </p:txBody>
      </p:sp>
      <p:sp>
        <p:nvSpPr>
          <p:cNvPr id="145" name="Shape 145"/>
          <p:cNvSpPr txBox="1"/>
          <p:nvPr>
            <p:ph idx="1" type="body"/>
          </p:nvPr>
        </p:nvSpPr>
        <p:spPr>
          <a:xfrm>
            <a:off x="311700" y="2659875"/>
            <a:ext cx="8520600" cy="1908900"/>
          </a:xfrm>
          <a:prstGeom prst="rect">
            <a:avLst/>
          </a:prstGeom>
        </p:spPr>
        <p:txBody>
          <a:bodyPr anchorCtr="0" anchor="t" bIns="91425" lIns="91425" rIns="91425" tIns="91425">
            <a:noAutofit/>
          </a:bodyPr>
          <a:lstStyle/>
          <a:p>
            <a:pPr lvl="0">
              <a:spcBef>
                <a:spcPts val="0"/>
              </a:spcBef>
              <a:spcAft>
                <a:spcPts val="0"/>
              </a:spcAft>
              <a:buNone/>
            </a:pPr>
            <a:r>
              <a:rPr lang="en" sz="1600">
                <a:solidFill>
                  <a:srgbClr val="000000"/>
                </a:solidFill>
              </a:rPr>
              <a:t>Major Hurdles:</a:t>
            </a:r>
          </a:p>
          <a:p>
            <a:pPr indent="-330200" lvl="0" marL="457200" rtl="0">
              <a:spcBef>
                <a:spcPts val="0"/>
              </a:spcBef>
              <a:spcAft>
                <a:spcPts val="0"/>
              </a:spcAft>
              <a:buClr>
                <a:srgbClr val="000000"/>
              </a:buClr>
              <a:buSzPct val="100000"/>
              <a:buAutoNum type="arabicPeriod"/>
            </a:pPr>
            <a:r>
              <a:rPr lang="en" sz="1600">
                <a:solidFill>
                  <a:srgbClr val="000000"/>
                </a:solidFill>
              </a:rPr>
              <a:t>Antennas created without substrates, which decreases cost of production, but limits reference resources available</a:t>
            </a:r>
          </a:p>
          <a:p>
            <a:pPr indent="-330200" lvl="0" marL="457200" rtl="0">
              <a:spcBef>
                <a:spcPts val="0"/>
              </a:spcBef>
              <a:buClr>
                <a:srgbClr val="000000"/>
              </a:buClr>
              <a:buSzPct val="100000"/>
              <a:buAutoNum type="arabicPeriod"/>
            </a:pPr>
            <a:r>
              <a:rPr lang="en" sz="1600">
                <a:solidFill>
                  <a:srgbClr val="000000"/>
                </a:solidFill>
              </a:rPr>
              <a:t>Difficult to achieve a reliable connection from cable to antenna using EIC soldering materials</a:t>
            </a:r>
          </a:p>
          <a:p>
            <a:pPr indent="-330200" lvl="0" marL="457200" rtl="0">
              <a:spcBef>
                <a:spcPts val="0"/>
              </a:spcBef>
              <a:buClr>
                <a:srgbClr val="000000"/>
              </a:buClr>
              <a:buSzPct val="100000"/>
              <a:buAutoNum type="arabicPeriod"/>
            </a:pPr>
            <a:r>
              <a:rPr lang="en" sz="1600">
                <a:solidFill>
                  <a:srgbClr val="000000"/>
                </a:solidFill>
              </a:rPr>
              <a:t>Baluns needed in order to eliminate crippling signal loss</a:t>
            </a:r>
          </a:p>
          <a:p>
            <a:pPr indent="-330200" lvl="0" marL="457200" rtl="0">
              <a:spcBef>
                <a:spcPts val="0"/>
              </a:spcBef>
              <a:buClr>
                <a:srgbClr val="000000"/>
              </a:buClr>
              <a:buSzPct val="100000"/>
              <a:buAutoNum type="arabicPeriod"/>
            </a:pPr>
            <a:r>
              <a:rPr lang="en" sz="1600">
                <a:solidFill>
                  <a:srgbClr val="000000"/>
                </a:solidFill>
              </a:rPr>
              <a:t>Hand-made antenna ineffective from warping of metal during cutting</a:t>
            </a:r>
          </a:p>
          <a:p>
            <a:pPr indent="-330200" lvl="0" marL="457200">
              <a:spcBef>
                <a:spcPts val="0"/>
              </a:spcBef>
              <a:buClr>
                <a:srgbClr val="000000"/>
              </a:buClr>
              <a:buSzPct val="100000"/>
              <a:buAutoNum type="arabicPeriod"/>
            </a:pPr>
            <a:r>
              <a:rPr lang="en" sz="1600">
                <a:solidFill>
                  <a:srgbClr val="000000"/>
                </a:solidFill>
              </a:rPr>
              <a:t>Testing and perfecting difficult due to need to recreate antennas after each failure</a:t>
            </a:r>
          </a:p>
        </p:txBody>
      </p:sp>
      <p:sp>
        <p:nvSpPr>
          <p:cNvPr id="146" name="Shape 146"/>
          <p:cNvSpPr/>
          <p:nvPr/>
        </p:nvSpPr>
        <p:spPr>
          <a:xfrm>
            <a:off x="4740850" y="1466402"/>
            <a:ext cx="536400" cy="702000"/>
          </a:xfrm>
          <a:custGeom>
            <a:pathLst>
              <a:path extrusionOk="0" h="120000" w="120000">
                <a:moveTo>
                  <a:pt x="0" y="0"/>
                </a:moveTo>
                <a:lnTo>
                  <a:pt x="39705" y="48000"/>
                </a:lnTo>
                <a:lnTo>
                  <a:pt x="39705" y="0"/>
                </a:lnTo>
                <a:lnTo>
                  <a:pt x="39705" y="48000"/>
                </a:lnTo>
                <a:lnTo>
                  <a:pt x="79852" y="0"/>
                </a:lnTo>
                <a:lnTo>
                  <a:pt x="39705" y="48000"/>
                </a:lnTo>
                <a:lnTo>
                  <a:pt x="39705" y="120000"/>
                </a:lnTo>
                <a:lnTo>
                  <a:pt x="120000" y="120000"/>
                </a:lnTo>
              </a:path>
            </a:pathLst>
          </a:custGeom>
          <a:no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Calibri"/>
              <a:ea typeface="Calibri"/>
              <a:cs typeface="Calibri"/>
              <a:sym typeface="Calibri"/>
            </a:endParaRPr>
          </a:p>
        </p:txBody>
      </p:sp>
      <p:sp>
        <p:nvSpPr>
          <p:cNvPr id="147" name="Shape 147"/>
          <p:cNvSpPr/>
          <p:nvPr/>
        </p:nvSpPr>
        <p:spPr>
          <a:xfrm flipH="1">
            <a:off x="3591225" y="1466402"/>
            <a:ext cx="536400" cy="702000"/>
          </a:xfrm>
          <a:custGeom>
            <a:pathLst>
              <a:path extrusionOk="0" h="120000" w="120000">
                <a:moveTo>
                  <a:pt x="0" y="0"/>
                </a:moveTo>
                <a:lnTo>
                  <a:pt x="39705" y="48000"/>
                </a:lnTo>
                <a:lnTo>
                  <a:pt x="39705" y="0"/>
                </a:lnTo>
                <a:lnTo>
                  <a:pt x="39705" y="48000"/>
                </a:lnTo>
                <a:lnTo>
                  <a:pt x="79852" y="0"/>
                </a:lnTo>
                <a:lnTo>
                  <a:pt x="39705" y="48000"/>
                </a:lnTo>
                <a:lnTo>
                  <a:pt x="39705" y="120000"/>
                </a:lnTo>
                <a:lnTo>
                  <a:pt x="120000" y="120000"/>
                </a:lnTo>
              </a:path>
            </a:pathLst>
          </a:custGeom>
          <a:no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Calibri"/>
              <a:ea typeface="Calibri"/>
              <a:cs typeface="Calibri"/>
              <a:sym typeface="Calibri"/>
            </a:endParaRPr>
          </a:p>
        </p:txBody>
      </p:sp>
      <p:grpSp>
        <p:nvGrpSpPr>
          <p:cNvPr id="148" name="Shape 148"/>
          <p:cNvGrpSpPr/>
          <p:nvPr/>
        </p:nvGrpSpPr>
        <p:grpSpPr>
          <a:xfrm>
            <a:off x="2489387" y="1861931"/>
            <a:ext cx="591836" cy="581900"/>
            <a:chOff x="3864" y="1092"/>
            <a:chExt cx="300" cy="300"/>
          </a:xfrm>
        </p:grpSpPr>
        <p:sp>
          <p:nvSpPr>
            <p:cNvPr id="149" name="Shape 149"/>
            <p:cNvSpPr/>
            <p:nvPr/>
          </p:nvSpPr>
          <p:spPr>
            <a:xfrm>
              <a:off x="3864" y="1092"/>
              <a:ext cx="300" cy="300"/>
            </a:xfrm>
            <a:prstGeom prst="rect">
              <a:avLst/>
            </a:prstGeom>
            <a:solidFill>
              <a:srgbClr val="EAEAEA"/>
            </a:soli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sp>
          <p:nvSpPr>
            <p:cNvPr id="150" name="Shape 150"/>
            <p:cNvSpPr/>
            <p:nvPr/>
          </p:nvSpPr>
          <p:spPr>
            <a:xfrm>
              <a:off x="3900" y="1219"/>
              <a:ext cx="0" cy="0"/>
            </a:xfrm>
            <a:custGeom>
              <a:pathLst>
                <a:path extrusionOk="0" h="120000" w="120000">
                  <a:moveTo>
                    <a:pt x="0" y="120000"/>
                  </a:moveTo>
                  <a:cubicBezTo>
                    <a:pt x="13235" y="60000"/>
                    <a:pt x="26470" y="0"/>
                    <a:pt x="39705" y="0"/>
                  </a:cubicBezTo>
                  <a:cubicBezTo>
                    <a:pt x="52941" y="0"/>
                    <a:pt x="67058" y="120000"/>
                    <a:pt x="80294" y="120000"/>
                  </a:cubicBezTo>
                  <a:cubicBezTo>
                    <a:pt x="93529" y="120000"/>
                    <a:pt x="106764" y="60000"/>
                    <a:pt x="120000" y="0"/>
                  </a:cubicBezTo>
                </a:path>
              </a:pathLst>
            </a:custGeom>
            <a:solidFill>
              <a:srgbClr val="EAEAEA"/>
            </a:soli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grpSp>
          <p:nvGrpSpPr>
            <p:cNvPr id="151" name="Shape 151"/>
            <p:cNvGrpSpPr/>
            <p:nvPr/>
          </p:nvGrpSpPr>
          <p:grpSpPr>
            <a:xfrm>
              <a:off x="3899" y="1122"/>
              <a:ext cx="36" cy="36"/>
              <a:chOff x="612" y="1661"/>
              <a:chExt cx="45" cy="46"/>
            </a:xfrm>
          </p:grpSpPr>
          <p:sp>
            <p:nvSpPr>
              <p:cNvPr id="152" name="Shape 152"/>
              <p:cNvSpPr/>
              <p:nvPr/>
            </p:nvSpPr>
            <p:spPr>
              <a:xfrm>
                <a:off x="612" y="1661"/>
                <a:ext cx="0" cy="0"/>
              </a:xfrm>
              <a:custGeom>
                <a:pathLst>
                  <a:path extrusionOk="0" h="120000" w="120000">
                    <a:moveTo>
                      <a:pt x="0" y="120000"/>
                    </a:moveTo>
                    <a:cubicBezTo>
                      <a:pt x="13235" y="60000"/>
                      <a:pt x="26470" y="0"/>
                      <a:pt x="39705" y="0"/>
                    </a:cubicBezTo>
                    <a:cubicBezTo>
                      <a:pt x="52941" y="0"/>
                      <a:pt x="67058" y="120000"/>
                      <a:pt x="80294" y="120000"/>
                    </a:cubicBezTo>
                    <a:cubicBezTo>
                      <a:pt x="93529" y="120000"/>
                      <a:pt x="106764" y="60000"/>
                      <a:pt x="120000" y="0"/>
                    </a:cubicBezTo>
                  </a:path>
                </a:pathLst>
              </a:custGeom>
              <a:solidFill>
                <a:srgbClr val="EAEAEA"/>
              </a:soli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cxnSp>
            <p:nvCxnSpPr>
              <p:cNvPr id="153" name="Shape 153"/>
              <p:cNvCxnSpPr/>
              <p:nvPr/>
            </p:nvCxnSpPr>
            <p:spPr>
              <a:xfrm>
                <a:off x="657" y="1707"/>
                <a:ext cx="0" cy="0"/>
              </a:xfrm>
              <a:prstGeom prst="straightConnector1">
                <a:avLst/>
              </a:prstGeom>
              <a:noFill/>
              <a:ln cap="flat" cmpd="sng" w="9525">
                <a:solidFill>
                  <a:schemeClr val="dk1"/>
                </a:solidFill>
                <a:prstDash val="solid"/>
                <a:round/>
                <a:headEnd len="med" w="med" type="none"/>
                <a:tailEnd len="med" w="med" type="none"/>
              </a:ln>
            </p:spPr>
          </p:cxnSp>
        </p:grpSp>
        <p:grpSp>
          <p:nvGrpSpPr>
            <p:cNvPr id="154" name="Shape 154"/>
            <p:cNvGrpSpPr/>
            <p:nvPr/>
          </p:nvGrpSpPr>
          <p:grpSpPr>
            <a:xfrm>
              <a:off x="3899" y="1173"/>
              <a:ext cx="36" cy="38"/>
              <a:chOff x="612" y="1661"/>
              <a:chExt cx="45" cy="46"/>
            </a:xfrm>
          </p:grpSpPr>
          <p:sp>
            <p:nvSpPr>
              <p:cNvPr id="155" name="Shape 155"/>
              <p:cNvSpPr/>
              <p:nvPr/>
            </p:nvSpPr>
            <p:spPr>
              <a:xfrm>
                <a:off x="612" y="1661"/>
                <a:ext cx="0" cy="0"/>
              </a:xfrm>
              <a:custGeom>
                <a:pathLst>
                  <a:path extrusionOk="0" h="120000" w="120000">
                    <a:moveTo>
                      <a:pt x="0" y="120000"/>
                    </a:moveTo>
                    <a:cubicBezTo>
                      <a:pt x="13235" y="60000"/>
                      <a:pt x="26470" y="0"/>
                      <a:pt x="39705" y="0"/>
                    </a:cubicBezTo>
                    <a:cubicBezTo>
                      <a:pt x="52941" y="0"/>
                      <a:pt x="67058" y="120000"/>
                      <a:pt x="80294" y="120000"/>
                    </a:cubicBezTo>
                    <a:cubicBezTo>
                      <a:pt x="93529" y="120000"/>
                      <a:pt x="106764" y="60000"/>
                      <a:pt x="120000" y="0"/>
                    </a:cubicBezTo>
                  </a:path>
                </a:pathLst>
              </a:custGeom>
              <a:solidFill>
                <a:srgbClr val="EAEAEA"/>
              </a:soli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cxnSp>
            <p:nvCxnSpPr>
              <p:cNvPr id="156" name="Shape 156"/>
              <p:cNvCxnSpPr/>
              <p:nvPr/>
            </p:nvCxnSpPr>
            <p:spPr>
              <a:xfrm>
                <a:off x="657" y="1707"/>
                <a:ext cx="0" cy="0"/>
              </a:xfrm>
              <a:prstGeom prst="straightConnector1">
                <a:avLst/>
              </a:prstGeom>
              <a:noFill/>
              <a:ln cap="flat" cmpd="sng" w="9525">
                <a:solidFill>
                  <a:schemeClr val="dk1"/>
                </a:solidFill>
                <a:prstDash val="solid"/>
                <a:round/>
                <a:headEnd len="med" w="med" type="none"/>
                <a:tailEnd len="med" w="med" type="none"/>
              </a:ln>
            </p:spPr>
          </p:cxnSp>
        </p:grpSp>
      </p:grpSp>
      <p:grpSp>
        <p:nvGrpSpPr>
          <p:cNvPr id="157" name="Shape 157"/>
          <p:cNvGrpSpPr/>
          <p:nvPr/>
        </p:nvGrpSpPr>
        <p:grpSpPr>
          <a:xfrm>
            <a:off x="5787262" y="1861931"/>
            <a:ext cx="591836" cy="581900"/>
            <a:chOff x="3864" y="1092"/>
            <a:chExt cx="300" cy="300"/>
          </a:xfrm>
        </p:grpSpPr>
        <p:sp>
          <p:nvSpPr>
            <p:cNvPr id="158" name="Shape 158"/>
            <p:cNvSpPr/>
            <p:nvPr/>
          </p:nvSpPr>
          <p:spPr>
            <a:xfrm>
              <a:off x="3864" y="1092"/>
              <a:ext cx="300" cy="300"/>
            </a:xfrm>
            <a:prstGeom prst="rect">
              <a:avLst/>
            </a:prstGeom>
            <a:solidFill>
              <a:srgbClr val="EAEAEA"/>
            </a:soli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sp>
          <p:nvSpPr>
            <p:cNvPr id="159" name="Shape 159"/>
            <p:cNvSpPr/>
            <p:nvPr/>
          </p:nvSpPr>
          <p:spPr>
            <a:xfrm>
              <a:off x="3900" y="1219"/>
              <a:ext cx="0" cy="0"/>
            </a:xfrm>
            <a:custGeom>
              <a:pathLst>
                <a:path extrusionOk="0" h="120000" w="120000">
                  <a:moveTo>
                    <a:pt x="0" y="120000"/>
                  </a:moveTo>
                  <a:cubicBezTo>
                    <a:pt x="13235" y="60000"/>
                    <a:pt x="26470" y="0"/>
                    <a:pt x="39705" y="0"/>
                  </a:cubicBezTo>
                  <a:cubicBezTo>
                    <a:pt x="52941" y="0"/>
                    <a:pt x="67058" y="120000"/>
                    <a:pt x="80294" y="120000"/>
                  </a:cubicBezTo>
                  <a:cubicBezTo>
                    <a:pt x="93529" y="120000"/>
                    <a:pt x="106764" y="60000"/>
                    <a:pt x="120000" y="0"/>
                  </a:cubicBezTo>
                </a:path>
              </a:pathLst>
            </a:custGeom>
            <a:solidFill>
              <a:srgbClr val="EAEAEA"/>
            </a:soli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grpSp>
          <p:nvGrpSpPr>
            <p:cNvPr id="160" name="Shape 160"/>
            <p:cNvGrpSpPr/>
            <p:nvPr/>
          </p:nvGrpSpPr>
          <p:grpSpPr>
            <a:xfrm>
              <a:off x="3899" y="1122"/>
              <a:ext cx="36" cy="36"/>
              <a:chOff x="612" y="1661"/>
              <a:chExt cx="45" cy="46"/>
            </a:xfrm>
          </p:grpSpPr>
          <p:sp>
            <p:nvSpPr>
              <p:cNvPr id="161" name="Shape 161"/>
              <p:cNvSpPr/>
              <p:nvPr/>
            </p:nvSpPr>
            <p:spPr>
              <a:xfrm>
                <a:off x="612" y="1661"/>
                <a:ext cx="0" cy="0"/>
              </a:xfrm>
              <a:custGeom>
                <a:pathLst>
                  <a:path extrusionOk="0" h="120000" w="120000">
                    <a:moveTo>
                      <a:pt x="0" y="120000"/>
                    </a:moveTo>
                    <a:cubicBezTo>
                      <a:pt x="13235" y="60000"/>
                      <a:pt x="26470" y="0"/>
                      <a:pt x="39705" y="0"/>
                    </a:cubicBezTo>
                    <a:cubicBezTo>
                      <a:pt x="52941" y="0"/>
                      <a:pt x="67058" y="120000"/>
                      <a:pt x="80294" y="120000"/>
                    </a:cubicBezTo>
                    <a:cubicBezTo>
                      <a:pt x="93529" y="120000"/>
                      <a:pt x="106764" y="60000"/>
                      <a:pt x="120000" y="0"/>
                    </a:cubicBezTo>
                  </a:path>
                </a:pathLst>
              </a:custGeom>
              <a:solidFill>
                <a:srgbClr val="EAEAEA"/>
              </a:soli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cxnSp>
            <p:nvCxnSpPr>
              <p:cNvPr id="162" name="Shape 162"/>
              <p:cNvCxnSpPr/>
              <p:nvPr/>
            </p:nvCxnSpPr>
            <p:spPr>
              <a:xfrm>
                <a:off x="657" y="1707"/>
                <a:ext cx="0" cy="0"/>
              </a:xfrm>
              <a:prstGeom prst="straightConnector1">
                <a:avLst/>
              </a:prstGeom>
              <a:noFill/>
              <a:ln cap="flat" cmpd="sng" w="9525">
                <a:solidFill>
                  <a:schemeClr val="dk1"/>
                </a:solidFill>
                <a:prstDash val="solid"/>
                <a:round/>
                <a:headEnd len="med" w="med" type="none"/>
                <a:tailEnd len="med" w="med" type="none"/>
              </a:ln>
            </p:spPr>
          </p:cxnSp>
        </p:grpSp>
        <p:grpSp>
          <p:nvGrpSpPr>
            <p:cNvPr id="163" name="Shape 163"/>
            <p:cNvGrpSpPr/>
            <p:nvPr/>
          </p:nvGrpSpPr>
          <p:grpSpPr>
            <a:xfrm>
              <a:off x="3899" y="1173"/>
              <a:ext cx="36" cy="38"/>
              <a:chOff x="612" y="1661"/>
              <a:chExt cx="45" cy="46"/>
            </a:xfrm>
          </p:grpSpPr>
          <p:sp>
            <p:nvSpPr>
              <p:cNvPr id="164" name="Shape 164"/>
              <p:cNvSpPr/>
              <p:nvPr/>
            </p:nvSpPr>
            <p:spPr>
              <a:xfrm>
                <a:off x="612" y="1661"/>
                <a:ext cx="0" cy="0"/>
              </a:xfrm>
              <a:custGeom>
                <a:pathLst>
                  <a:path extrusionOk="0" h="120000" w="120000">
                    <a:moveTo>
                      <a:pt x="0" y="120000"/>
                    </a:moveTo>
                    <a:cubicBezTo>
                      <a:pt x="13235" y="60000"/>
                      <a:pt x="26470" y="0"/>
                      <a:pt x="39705" y="0"/>
                    </a:cubicBezTo>
                    <a:cubicBezTo>
                      <a:pt x="52941" y="0"/>
                      <a:pt x="67058" y="120000"/>
                      <a:pt x="80294" y="120000"/>
                    </a:cubicBezTo>
                    <a:cubicBezTo>
                      <a:pt x="93529" y="120000"/>
                      <a:pt x="106764" y="60000"/>
                      <a:pt x="120000" y="0"/>
                    </a:cubicBezTo>
                  </a:path>
                </a:pathLst>
              </a:custGeom>
              <a:solidFill>
                <a:srgbClr val="EAEAEA"/>
              </a:soli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None/>
                </a:pPr>
                <a:r>
                  <a:t/>
                </a:r>
                <a:endParaRPr sz="1800">
                  <a:solidFill>
                    <a:schemeClr val="dk1"/>
                  </a:solidFill>
                  <a:latin typeface="Calibri"/>
                  <a:ea typeface="Calibri"/>
                  <a:cs typeface="Calibri"/>
                  <a:sym typeface="Calibri"/>
                </a:endParaRPr>
              </a:p>
            </p:txBody>
          </p:sp>
          <p:cxnSp>
            <p:nvCxnSpPr>
              <p:cNvPr id="165" name="Shape 165"/>
              <p:cNvCxnSpPr/>
              <p:nvPr/>
            </p:nvCxnSpPr>
            <p:spPr>
              <a:xfrm>
                <a:off x="657" y="1707"/>
                <a:ext cx="0" cy="0"/>
              </a:xfrm>
              <a:prstGeom prst="straightConnector1">
                <a:avLst/>
              </a:prstGeom>
              <a:noFill/>
              <a:ln cap="flat" cmpd="sng" w="9525">
                <a:solidFill>
                  <a:schemeClr val="dk1"/>
                </a:solidFill>
                <a:prstDash val="solid"/>
                <a:round/>
                <a:headEnd len="med" w="med" type="none"/>
                <a:tailEnd len="med" w="med" type="none"/>
              </a:ln>
            </p:spPr>
          </p:cxnSp>
        </p:grpSp>
      </p:grpSp>
      <p:cxnSp>
        <p:nvCxnSpPr>
          <p:cNvPr id="166" name="Shape 166"/>
          <p:cNvCxnSpPr/>
          <p:nvPr/>
        </p:nvCxnSpPr>
        <p:spPr>
          <a:xfrm>
            <a:off x="3081223" y="2168406"/>
            <a:ext cx="510000" cy="0"/>
          </a:xfrm>
          <a:prstGeom prst="straightConnector1">
            <a:avLst/>
          </a:prstGeom>
          <a:noFill/>
          <a:ln cap="flat" cmpd="sng" w="9525">
            <a:solidFill>
              <a:schemeClr val="dk2"/>
            </a:solidFill>
            <a:prstDash val="solid"/>
            <a:round/>
            <a:headEnd len="lg" w="lg" type="none"/>
            <a:tailEnd len="lg" w="lg" type="none"/>
          </a:ln>
        </p:spPr>
      </p:cxnSp>
      <p:cxnSp>
        <p:nvCxnSpPr>
          <p:cNvPr id="167" name="Shape 167"/>
          <p:cNvCxnSpPr/>
          <p:nvPr/>
        </p:nvCxnSpPr>
        <p:spPr>
          <a:xfrm>
            <a:off x="5277248" y="2168406"/>
            <a:ext cx="510000" cy="0"/>
          </a:xfrm>
          <a:prstGeom prst="straightConnector1">
            <a:avLst/>
          </a:prstGeom>
          <a:noFill/>
          <a:ln cap="flat" cmpd="sng" w="9525">
            <a:solidFill>
              <a:schemeClr val="dk2"/>
            </a:solidFill>
            <a:prstDash val="solid"/>
            <a:round/>
            <a:headEnd len="lg" w="lg" type="none"/>
            <a:tailEnd len="lg" w="lg" type="none"/>
          </a:ln>
        </p:spPr>
      </p:cxnSp>
      <p:sp>
        <p:nvSpPr>
          <p:cNvPr id="168" name="Shape 168"/>
          <p:cNvSpPr/>
          <p:nvPr/>
        </p:nvSpPr>
        <p:spPr>
          <a:xfrm rot="5400000">
            <a:off x="6862850" y="2077950"/>
            <a:ext cx="233400" cy="180900"/>
          </a:xfrm>
          <a:prstGeom prst="triangle">
            <a:avLst>
              <a:gd fmla="val 50000"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169" name="Shape 169"/>
          <p:cNvCxnSpPr/>
          <p:nvPr/>
        </p:nvCxnSpPr>
        <p:spPr>
          <a:xfrm>
            <a:off x="6379098" y="2168406"/>
            <a:ext cx="510000" cy="0"/>
          </a:xfrm>
          <a:prstGeom prst="straightConnector1">
            <a:avLst/>
          </a:prstGeom>
          <a:noFill/>
          <a:ln cap="flat" cmpd="sng" w="9525">
            <a:solidFill>
              <a:schemeClr val="dk2"/>
            </a:solidFill>
            <a:prstDash val="solid"/>
            <a:round/>
            <a:headEnd len="lg" w="lg" type="none"/>
            <a:tailEnd len="lg" w="lg" type="none"/>
          </a:ln>
        </p:spPr>
      </p:cxnSp>
      <p:cxnSp>
        <p:nvCxnSpPr>
          <p:cNvPr id="170" name="Shape 170"/>
          <p:cNvCxnSpPr>
            <a:endCxn id="149" idx="1"/>
          </p:cNvCxnSpPr>
          <p:nvPr/>
        </p:nvCxnSpPr>
        <p:spPr>
          <a:xfrm>
            <a:off x="1677287" y="2152881"/>
            <a:ext cx="812100" cy="0"/>
          </a:xfrm>
          <a:prstGeom prst="straightConnector1">
            <a:avLst/>
          </a:prstGeom>
          <a:noFill/>
          <a:ln cap="flat" cmpd="sng" w="9525">
            <a:solidFill>
              <a:schemeClr val="dk2"/>
            </a:solidFill>
            <a:prstDash val="solid"/>
            <a:round/>
            <a:headEnd len="lg" w="lg" type="none"/>
            <a:tailEnd len="lg" w="lg" type="none"/>
          </a:ln>
        </p:spPr>
      </p:cxnSp>
      <p:sp>
        <p:nvSpPr>
          <p:cNvPr id="171" name="Shape 171"/>
          <p:cNvSpPr txBox="1"/>
          <p:nvPr/>
        </p:nvSpPr>
        <p:spPr>
          <a:xfrm>
            <a:off x="311700" y="1700700"/>
            <a:ext cx="1156500" cy="233400"/>
          </a:xfrm>
          <a:prstGeom prst="rect">
            <a:avLst/>
          </a:prstGeom>
          <a:noFill/>
          <a:ln>
            <a:noFill/>
          </a:ln>
        </p:spPr>
        <p:txBody>
          <a:bodyPr anchorCtr="0" anchor="t" bIns="91425" lIns="91425" rIns="91425" tIns="91425">
            <a:noAutofit/>
          </a:bodyPr>
          <a:lstStyle/>
          <a:p>
            <a:pPr lvl="0">
              <a:spcBef>
                <a:spcPts val="0"/>
              </a:spcBef>
              <a:buNone/>
            </a:pPr>
            <a:r>
              <a:rPr lang="en"/>
              <a:t>Signal from Transmitting Circuit</a:t>
            </a:r>
          </a:p>
        </p:txBody>
      </p:sp>
      <p:sp>
        <p:nvSpPr>
          <p:cNvPr id="172" name="Shape 172"/>
          <p:cNvSpPr txBox="1"/>
          <p:nvPr/>
        </p:nvSpPr>
        <p:spPr>
          <a:xfrm>
            <a:off x="7210225" y="1722087"/>
            <a:ext cx="1156500" cy="233400"/>
          </a:xfrm>
          <a:prstGeom prst="rect">
            <a:avLst/>
          </a:prstGeom>
          <a:noFill/>
          <a:ln>
            <a:noFill/>
          </a:ln>
        </p:spPr>
        <p:txBody>
          <a:bodyPr anchorCtr="0" anchor="t" bIns="91425" lIns="91425" rIns="91425" tIns="91425">
            <a:noAutofit/>
          </a:bodyPr>
          <a:lstStyle/>
          <a:p>
            <a:pPr lvl="0" rtl="0">
              <a:spcBef>
                <a:spcPts val="0"/>
              </a:spcBef>
              <a:buNone/>
            </a:pPr>
            <a:r>
              <a:rPr lang="en"/>
              <a:t>To Receiving Circuit</a:t>
            </a:r>
          </a:p>
        </p:txBody>
      </p:sp>
      <p:sp>
        <p:nvSpPr>
          <p:cNvPr id="173" name="Shape 173"/>
          <p:cNvSpPr txBox="1"/>
          <p:nvPr/>
        </p:nvSpPr>
        <p:spPr>
          <a:xfrm>
            <a:off x="3188475" y="1317325"/>
            <a:ext cx="461400" cy="75600"/>
          </a:xfrm>
          <a:prstGeom prst="rect">
            <a:avLst/>
          </a:prstGeom>
          <a:noFill/>
          <a:ln>
            <a:noFill/>
          </a:ln>
        </p:spPr>
        <p:txBody>
          <a:bodyPr anchorCtr="0" anchor="t" bIns="91425" lIns="91425" rIns="91425" tIns="91425">
            <a:noAutofit/>
          </a:bodyPr>
          <a:lstStyle/>
          <a:p>
            <a:pPr lvl="0">
              <a:spcBef>
                <a:spcPts val="0"/>
              </a:spcBef>
              <a:buNone/>
            </a:pPr>
            <a:r>
              <a:rPr lang="en"/>
              <a:t>Tx</a:t>
            </a:r>
          </a:p>
        </p:txBody>
      </p:sp>
      <p:sp>
        <p:nvSpPr>
          <p:cNvPr id="174" name="Shape 174"/>
          <p:cNvSpPr txBox="1"/>
          <p:nvPr/>
        </p:nvSpPr>
        <p:spPr>
          <a:xfrm>
            <a:off x="5237150" y="1320550"/>
            <a:ext cx="461400" cy="75600"/>
          </a:xfrm>
          <a:prstGeom prst="rect">
            <a:avLst/>
          </a:prstGeom>
          <a:noFill/>
          <a:ln>
            <a:noFill/>
          </a:ln>
        </p:spPr>
        <p:txBody>
          <a:bodyPr anchorCtr="0" anchor="t" bIns="91425" lIns="91425" rIns="91425" tIns="91425">
            <a:noAutofit/>
          </a:bodyPr>
          <a:lstStyle/>
          <a:p>
            <a:pPr lvl="0" rtl="0">
              <a:spcBef>
                <a:spcPts val="0"/>
              </a:spcBef>
              <a:buNone/>
            </a:pPr>
            <a:r>
              <a:rPr lang="en"/>
              <a:t>Rx</a:t>
            </a:r>
          </a:p>
        </p:txBody>
      </p:sp>
      <p:cxnSp>
        <p:nvCxnSpPr>
          <p:cNvPr id="175" name="Shape 175"/>
          <p:cNvCxnSpPr/>
          <p:nvPr/>
        </p:nvCxnSpPr>
        <p:spPr>
          <a:xfrm>
            <a:off x="4220525" y="1602625"/>
            <a:ext cx="394500" cy="0"/>
          </a:xfrm>
          <a:prstGeom prst="straightConnector1">
            <a:avLst/>
          </a:prstGeom>
          <a:noFill/>
          <a:ln cap="flat" cmpd="sng" w="9525">
            <a:solidFill>
              <a:schemeClr val="dk2"/>
            </a:solidFill>
            <a:prstDash val="solid"/>
            <a:round/>
            <a:headEnd len="lg" w="lg" type="none"/>
            <a:tailEnd len="lg" w="lg" type="triangle"/>
          </a:ln>
        </p:spPr>
      </p:cxnSp>
      <p:sp>
        <p:nvSpPr>
          <p:cNvPr id="176" name="Shape 176"/>
          <p:cNvSpPr txBox="1"/>
          <p:nvPr/>
        </p:nvSpPr>
        <p:spPr>
          <a:xfrm>
            <a:off x="3745500" y="1141100"/>
            <a:ext cx="1653000" cy="109200"/>
          </a:xfrm>
          <a:prstGeom prst="rect">
            <a:avLst/>
          </a:prstGeom>
          <a:noFill/>
          <a:ln>
            <a:noFill/>
          </a:ln>
        </p:spPr>
        <p:txBody>
          <a:bodyPr anchorCtr="0" anchor="t" bIns="91425" lIns="91425" rIns="91425" tIns="91425">
            <a:noAutofit/>
          </a:bodyPr>
          <a:lstStyle/>
          <a:p>
            <a:pPr lvl="0">
              <a:spcBef>
                <a:spcPts val="0"/>
              </a:spcBef>
              <a:buNone/>
            </a:pPr>
            <a:r>
              <a:rPr lang="en" sz="1000"/>
              <a:t>Two Vivaldi Antennas</a:t>
            </a:r>
          </a:p>
        </p:txBody>
      </p:sp>
      <p:sp>
        <p:nvSpPr>
          <p:cNvPr id="177" name="Shape 177"/>
          <p:cNvSpPr txBox="1"/>
          <p:nvPr/>
        </p:nvSpPr>
        <p:spPr>
          <a:xfrm>
            <a:off x="2405350" y="1955487"/>
            <a:ext cx="759900" cy="183900"/>
          </a:xfrm>
          <a:prstGeom prst="rect">
            <a:avLst/>
          </a:prstGeom>
          <a:noFill/>
          <a:ln>
            <a:noFill/>
          </a:ln>
        </p:spPr>
        <p:txBody>
          <a:bodyPr anchorCtr="0" anchor="t" bIns="91425" lIns="91425" rIns="91425" tIns="91425">
            <a:noAutofit/>
          </a:bodyPr>
          <a:lstStyle/>
          <a:p>
            <a:pPr lvl="0">
              <a:spcBef>
                <a:spcPts val="0"/>
              </a:spcBef>
              <a:buNone/>
            </a:pPr>
            <a:r>
              <a:rPr lang="en" sz="1000"/>
              <a:t>RF Choke</a:t>
            </a:r>
          </a:p>
        </p:txBody>
      </p:sp>
      <p:sp>
        <p:nvSpPr>
          <p:cNvPr id="178" name="Shape 178"/>
          <p:cNvSpPr txBox="1"/>
          <p:nvPr/>
        </p:nvSpPr>
        <p:spPr>
          <a:xfrm>
            <a:off x="5703225" y="1955487"/>
            <a:ext cx="759900" cy="183900"/>
          </a:xfrm>
          <a:prstGeom prst="rect">
            <a:avLst/>
          </a:prstGeom>
          <a:noFill/>
          <a:ln>
            <a:noFill/>
          </a:ln>
        </p:spPr>
        <p:txBody>
          <a:bodyPr anchorCtr="0" anchor="t" bIns="91425" lIns="91425" rIns="91425" tIns="91425">
            <a:noAutofit/>
          </a:bodyPr>
          <a:lstStyle/>
          <a:p>
            <a:pPr lvl="0" rtl="0">
              <a:spcBef>
                <a:spcPts val="0"/>
              </a:spcBef>
              <a:buNone/>
            </a:pPr>
            <a:r>
              <a:rPr lang="en" sz="1000"/>
              <a:t>RF Choke</a:t>
            </a:r>
          </a:p>
        </p:txBody>
      </p:sp>
      <p:sp>
        <p:nvSpPr>
          <p:cNvPr id="179" name="Shape 179"/>
          <p:cNvSpPr txBox="1"/>
          <p:nvPr/>
        </p:nvSpPr>
        <p:spPr>
          <a:xfrm>
            <a:off x="7340100" y="614675"/>
            <a:ext cx="1889400" cy="233400"/>
          </a:xfrm>
          <a:prstGeom prst="rect">
            <a:avLst/>
          </a:prstGeom>
          <a:noFill/>
          <a:ln>
            <a:noFill/>
          </a:ln>
        </p:spPr>
        <p:txBody>
          <a:bodyPr anchorCtr="0" anchor="t" bIns="91425" lIns="91425" rIns="91425" tIns="91425">
            <a:noAutofit/>
          </a:bodyPr>
          <a:lstStyle/>
          <a:p>
            <a:pPr lvl="0">
              <a:spcBef>
                <a:spcPts val="0"/>
              </a:spcBef>
              <a:buNone/>
            </a:pPr>
            <a:r>
              <a:rPr lang="en"/>
              <a:t>Tyler Castro</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3" name="Shape 183"/>
        <p:cNvGrpSpPr/>
        <p:nvPr/>
      </p:nvGrpSpPr>
      <p:grpSpPr>
        <a:xfrm>
          <a:off x="0" y="0"/>
          <a:ext cx="0" cy="0"/>
          <a:chOff x="0" y="0"/>
          <a:chExt cx="0" cy="0"/>
        </a:xfrm>
      </p:grpSpPr>
      <p:sp>
        <p:nvSpPr>
          <p:cNvPr id="184" name="Shape 18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Antenna Results</a:t>
            </a:r>
          </a:p>
        </p:txBody>
      </p:sp>
      <p:sp>
        <p:nvSpPr>
          <p:cNvPr id="185" name="Shape 185"/>
          <p:cNvSpPr txBox="1"/>
          <p:nvPr>
            <p:ph idx="1" type="body"/>
          </p:nvPr>
        </p:nvSpPr>
        <p:spPr>
          <a:xfrm>
            <a:off x="3083186" y="445025"/>
            <a:ext cx="5361300" cy="3416400"/>
          </a:xfrm>
          <a:prstGeom prst="rect">
            <a:avLst/>
          </a:prstGeom>
        </p:spPr>
        <p:txBody>
          <a:bodyPr anchorCtr="0" anchor="t" bIns="91425" lIns="91425" rIns="91425" tIns="91425">
            <a:noAutofit/>
          </a:bodyPr>
          <a:lstStyle/>
          <a:p>
            <a:pPr lvl="0" rtl="0">
              <a:spcBef>
                <a:spcPts val="0"/>
              </a:spcBef>
              <a:spcAft>
                <a:spcPts val="0"/>
              </a:spcAft>
              <a:buNone/>
            </a:pPr>
            <a:r>
              <a:rPr lang="en" sz="1300">
                <a:solidFill>
                  <a:srgbClr val="000000"/>
                </a:solidFill>
              </a:rPr>
              <a:t>Two versions currently created</a:t>
            </a:r>
          </a:p>
          <a:p>
            <a:pPr indent="-311150" lvl="0" marL="457200" rtl="0">
              <a:spcBef>
                <a:spcPts val="0"/>
              </a:spcBef>
              <a:spcAft>
                <a:spcPts val="0"/>
              </a:spcAft>
              <a:buClr>
                <a:srgbClr val="000000"/>
              </a:buClr>
              <a:buSzPct val="100000"/>
            </a:pPr>
            <a:r>
              <a:rPr lang="en" sz="1300">
                <a:solidFill>
                  <a:srgbClr val="000000"/>
                </a:solidFill>
              </a:rPr>
              <a:t>Both cut from steel sheet metal due to very low cost</a:t>
            </a:r>
          </a:p>
          <a:p>
            <a:pPr indent="-311150" lvl="0" marL="457200" rtl="0">
              <a:spcBef>
                <a:spcPts val="0"/>
              </a:spcBef>
              <a:spcAft>
                <a:spcPts val="0"/>
              </a:spcAft>
              <a:buClr>
                <a:srgbClr val="000000"/>
              </a:buClr>
              <a:buSzPct val="100000"/>
            </a:pPr>
            <a:r>
              <a:rPr lang="en" sz="1300">
                <a:solidFill>
                  <a:srgbClr val="000000"/>
                </a:solidFill>
              </a:rPr>
              <a:t>Curvature of slotline created using the following equation:</a:t>
            </a:r>
          </a:p>
          <a:p>
            <a:pPr lvl="0" rtl="0">
              <a:spcBef>
                <a:spcPts val="0"/>
              </a:spcBef>
              <a:spcAft>
                <a:spcPts val="0"/>
              </a:spcAft>
              <a:buNone/>
            </a:pPr>
            <a:r>
              <a:t/>
            </a:r>
            <a:endParaRPr sz="1300">
              <a:solidFill>
                <a:srgbClr val="000000"/>
              </a:solidFill>
            </a:endParaRPr>
          </a:p>
          <a:p>
            <a:pPr indent="-311150" lvl="0" marL="457200" rtl="0">
              <a:spcBef>
                <a:spcPts val="0"/>
              </a:spcBef>
              <a:spcAft>
                <a:spcPts val="0"/>
              </a:spcAft>
              <a:buClr>
                <a:srgbClr val="000000"/>
              </a:buClr>
              <a:buSzPct val="100000"/>
            </a:pPr>
            <a:r>
              <a:rPr lang="en" sz="1300">
                <a:solidFill>
                  <a:srgbClr val="000000"/>
                </a:solidFill>
              </a:rPr>
              <a:t>Version 1 (top) was cut by hand, using a rate of expansion, R, of .2</a:t>
            </a:r>
          </a:p>
          <a:p>
            <a:pPr indent="-311150" lvl="0" marL="457200" rtl="0">
              <a:spcBef>
                <a:spcPts val="0"/>
              </a:spcBef>
              <a:spcAft>
                <a:spcPts val="0"/>
              </a:spcAft>
              <a:buClr>
                <a:srgbClr val="000000"/>
              </a:buClr>
              <a:buSzPct val="100000"/>
            </a:pPr>
            <a:r>
              <a:rPr lang="en" sz="1300">
                <a:solidFill>
                  <a:srgbClr val="000000"/>
                </a:solidFill>
              </a:rPr>
              <a:t>Version 2 (bottom) was cut using the EIC milling machine, with a rate of expansion of .1, and includes a radial slotline stub</a:t>
            </a:r>
          </a:p>
        </p:txBody>
      </p:sp>
      <p:pic>
        <p:nvPicPr>
          <p:cNvPr id="186" name="Shape 186"/>
          <p:cNvPicPr preferRelativeResize="0"/>
          <p:nvPr/>
        </p:nvPicPr>
        <p:blipFill rotWithShape="1">
          <a:blip r:embed="rId3">
            <a:alphaModFix/>
          </a:blip>
          <a:srcRect b="18280" l="0" r="0" t="19156"/>
          <a:stretch/>
        </p:blipFill>
        <p:spPr>
          <a:xfrm>
            <a:off x="221300" y="1500551"/>
            <a:ext cx="3061699" cy="2554124"/>
          </a:xfrm>
          <a:prstGeom prst="rect">
            <a:avLst/>
          </a:prstGeom>
          <a:noFill/>
          <a:ln>
            <a:noFill/>
          </a:ln>
        </p:spPr>
      </p:pic>
      <p:pic>
        <p:nvPicPr>
          <p:cNvPr id="187" name="Shape 187"/>
          <p:cNvPicPr preferRelativeResize="0"/>
          <p:nvPr/>
        </p:nvPicPr>
        <p:blipFill>
          <a:blip r:embed="rId4">
            <a:alphaModFix/>
          </a:blip>
          <a:stretch>
            <a:fillRect/>
          </a:stretch>
        </p:blipFill>
        <p:spPr>
          <a:xfrm>
            <a:off x="4056587" y="1202450"/>
            <a:ext cx="1030824" cy="248575"/>
          </a:xfrm>
          <a:prstGeom prst="rect">
            <a:avLst/>
          </a:prstGeom>
          <a:noFill/>
          <a:ln>
            <a:noFill/>
          </a:ln>
        </p:spPr>
      </p:pic>
      <p:graphicFrame>
        <p:nvGraphicFramePr>
          <p:cNvPr id="188" name="Shape 188"/>
          <p:cNvGraphicFramePr/>
          <p:nvPr/>
        </p:nvGraphicFramePr>
        <p:xfrm>
          <a:off x="3600650" y="2498425"/>
          <a:ext cx="3000000" cy="3000000"/>
        </p:xfrm>
        <a:graphic>
          <a:graphicData uri="http://schemas.openxmlformats.org/drawingml/2006/table">
            <a:tbl>
              <a:tblPr>
                <a:noFill/>
                <a:tableStyleId>{A5BDD2A1-7548-4F52-8B74-5F5F86A9FA0A}</a:tableStyleId>
              </a:tblPr>
              <a:tblGrid>
                <a:gridCol w="1318275"/>
                <a:gridCol w="1318275"/>
                <a:gridCol w="1318275"/>
                <a:gridCol w="1318275"/>
              </a:tblGrid>
              <a:tr h="359125">
                <a:tc>
                  <a:txBody>
                    <a:bodyPr>
                      <a:noAutofit/>
                    </a:bodyPr>
                    <a:lstStyle/>
                    <a:p>
                      <a:pPr lvl="0">
                        <a:spcBef>
                          <a:spcPts val="0"/>
                        </a:spcBef>
                        <a:buNone/>
                      </a:pPr>
                      <a:r>
                        <a:rPr b="1" lang="en" sz="1100"/>
                        <a:t>Specification</a:t>
                      </a:r>
                    </a:p>
                  </a:txBody>
                  <a:tcPr marT="91425" marB="91425" marR="91425" marL="91425"/>
                </a:tc>
                <a:tc>
                  <a:txBody>
                    <a:bodyPr>
                      <a:noAutofit/>
                    </a:bodyPr>
                    <a:lstStyle/>
                    <a:p>
                      <a:pPr lvl="0">
                        <a:spcBef>
                          <a:spcPts val="0"/>
                        </a:spcBef>
                        <a:buNone/>
                      </a:pPr>
                      <a:r>
                        <a:rPr b="1" lang="en" sz="1100"/>
                        <a:t>Min</a:t>
                      </a:r>
                    </a:p>
                  </a:txBody>
                  <a:tcPr marT="91425" marB="91425" marR="91425" marL="91425"/>
                </a:tc>
                <a:tc>
                  <a:txBody>
                    <a:bodyPr>
                      <a:noAutofit/>
                    </a:bodyPr>
                    <a:lstStyle/>
                    <a:p>
                      <a:pPr lvl="0">
                        <a:spcBef>
                          <a:spcPts val="0"/>
                        </a:spcBef>
                        <a:buNone/>
                      </a:pPr>
                      <a:r>
                        <a:rPr b="1" lang="en" sz="1100"/>
                        <a:t>Nominal</a:t>
                      </a:r>
                    </a:p>
                  </a:txBody>
                  <a:tcPr marT="91425" marB="91425" marR="91425" marL="91425"/>
                </a:tc>
                <a:tc>
                  <a:txBody>
                    <a:bodyPr>
                      <a:noAutofit/>
                    </a:bodyPr>
                    <a:lstStyle/>
                    <a:p>
                      <a:pPr lvl="0">
                        <a:spcBef>
                          <a:spcPts val="0"/>
                        </a:spcBef>
                        <a:buNone/>
                      </a:pPr>
                      <a:r>
                        <a:rPr b="1" lang="en" sz="1100"/>
                        <a:t>Max</a:t>
                      </a:r>
                    </a:p>
                  </a:txBody>
                  <a:tcPr marT="91425" marB="91425" marR="91425" marL="91425"/>
                </a:tc>
              </a:tr>
              <a:tr h="359125">
                <a:tc>
                  <a:txBody>
                    <a:bodyPr>
                      <a:noAutofit/>
                    </a:bodyPr>
                    <a:lstStyle/>
                    <a:p>
                      <a:pPr lvl="0">
                        <a:spcBef>
                          <a:spcPts val="0"/>
                        </a:spcBef>
                        <a:buNone/>
                      </a:pPr>
                      <a:r>
                        <a:rPr lang="en" sz="1100"/>
                        <a:t>Operating Frequency</a:t>
                      </a:r>
                    </a:p>
                  </a:txBody>
                  <a:tcPr marT="91425" marB="91425" marR="91425" marL="91425"/>
                </a:tc>
                <a:tc>
                  <a:txBody>
                    <a:bodyPr>
                      <a:noAutofit/>
                    </a:bodyPr>
                    <a:lstStyle/>
                    <a:p>
                      <a:pPr lvl="0">
                        <a:spcBef>
                          <a:spcPts val="0"/>
                        </a:spcBef>
                        <a:buNone/>
                      </a:pPr>
                      <a:r>
                        <a:rPr lang="en" sz="1100"/>
                        <a:t>2.4025 GHz</a:t>
                      </a:r>
                    </a:p>
                  </a:txBody>
                  <a:tcPr marT="91425" marB="91425" marR="91425" marL="91425"/>
                </a:tc>
                <a:tc>
                  <a:txBody>
                    <a:bodyPr>
                      <a:noAutofit/>
                    </a:bodyPr>
                    <a:lstStyle/>
                    <a:p>
                      <a:pPr lvl="0">
                        <a:spcBef>
                          <a:spcPts val="0"/>
                        </a:spcBef>
                        <a:buNone/>
                      </a:pPr>
                      <a:r>
                        <a:rPr lang="en" sz="1100"/>
                        <a:t>N/A</a:t>
                      </a:r>
                    </a:p>
                  </a:txBody>
                  <a:tcPr marT="91425" marB="91425" marR="91425" marL="91425"/>
                </a:tc>
                <a:tc>
                  <a:txBody>
                    <a:bodyPr>
                      <a:noAutofit/>
                    </a:bodyPr>
                    <a:lstStyle/>
                    <a:p>
                      <a:pPr lvl="0">
                        <a:spcBef>
                          <a:spcPts val="0"/>
                        </a:spcBef>
                        <a:buNone/>
                      </a:pPr>
                      <a:r>
                        <a:rPr lang="en" sz="1100"/>
                        <a:t>2.4775 GHz</a:t>
                      </a:r>
                    </a:p>
                  </a:txBody>
                  <a:tcPr marT="91425" marB="91425" marR="91425" marL="91425"/>
                </a:tc>
              </a:tr>
              <a:tr h="359125">
                <a:tc>
                  <a:txBody>
                    <a:bodyPr>
                      <a:noAutofit/>
                    </a:bodyPr>
                    <a:lstStyle/>
                    <a:p>
                      <a:pPr lvl="0">
                        <a:spcBef>
                          <a:spcPts val="0"/>
                        </a:spcBef>
                        <a:buNone/>
                      </a:pPr>
                      <a:r>
                        <a:rPr lang="en" sz="1100"/>
                        <a:t>Length of Tapered Slot</a:t>
                      </a:r>
                    </a:p>
                  </a:txBody>
                  <a:tcPr marT="91425" marB="91425" marR="91425" marL="91425"/>
                </a:tc>
                <a:tc>
                  <a:txBody>
                    <a:bodyPr>
                      <a:noAutofit/>
                    </a:bodyPr>
                    <a:lstStyle/>
                    <a:p>
                      <a:pPr lvl="0">
                        <a:spcBef>
                          <a:spcPts val="0"/>
                        </a:spcBef>
                        <a:buNone/>
                      </a:pPr>
                      <a:r>
                        <a:rPr lang="en" sz="1100"/>
                        <a:t>.125 m</a:t>
                      </a:r>
                    </a:p>
                  </a:txBody>
                  <a:tcPr marT="91425" marB="91425" marR="91425" marL="91425"/>
                </a:tc>
                <a:tc>
                  <a:txBody>
                    <a:bodyPr>
                      <a:noAutofit/>
                    </a:bodyPr>
                    <a:lstStyle/>
                    <a:p>
                      <a:pPr lvl="0">
                        <a:spcBef>
                          <a:spcPts val="0"/>
                        </a:spcBef>
                        <a:buNone/>
                      </a:pPr>
                      <a:r>
                        <a:rPr lang="en" sz="1100"/>
                        <a:t>.126 m</a:t>
                      </a:r>
                    </a:p>
                  </a:txBody>
                  <a:tcPr marT="91425" marB="91425" marR="91425" marL="91425"/>
                </a:tc>
                <a:tc>
                  <a:txBody>
                    <a:bodyPr>
                      <a:noAutofit/>
                    </a:bodyPr>
                    <a:lstStyle/>
                    <a:p>
                      <a:pPr lvl="0">
                        <a:spcBef>
                          <a:spcPts val="0"/>
                        </a:spcBef>
                        <a:buNone/>
                      </a:pPr>
                      <a:r>
                        <a:rPr lang="en" sz="1100"/>
                        <a:t>N/A</a:t>
                      </a:r>
                    </a:p>
                  </a:txBody>
                  <a:tcPr marT="91425" marB="91425" marR="91425" marL="91425"/>
                </a:tc>
              </a:tr>
              <a:tr h="359125">
                <a:tc>
                  <a:txBody>
                    <a:bodyPr>
                      <a:noAutofit/>
                    </a:bodyPr>
                    <a:lstStyle/>
                    <a:p>
                      <a:pPr lvl="0">
                        <a:spcBef>
                          <a:spcPts val="0"/>
                        </a:spcBef>
                        <a:buNone/>
                      </a:pPr>
                      <a:r>
                        <a:rPr lang="en" sz="1100"/>
                        <a:t>Width of Tapered Slot</a:t>
                      </a:r>
                    </a:p>
                  </a:txBody>
                  <a:tcPr marT="91425" marB="91425" marR="91425" marL="91425"/>
                </a:tc>
                <a:tc>
                  <a:txBody>
                    <a:bodyPr>
                      <a:noAutofit/>
                    </a:bodyPr>
                    <a:lstStyle/>
                    <a:p>
                      <a:pPr lvl="0">
                        <a:spcBef>
                          <a:spcPts val="0"/>
                        </a:spcBef>
                        <a:buNone/>
                      </a:pPr>
                      <a:r>
                        <a:rPr lang="en" sz="1100"/>
                        <a:t>.0625 m</a:t>
                      </a:r>
                    </a:p>
                  </a:txBody>
                  <a:tcPr marT="91425" marB="91425" marR="91425" marL="91425"/>
                </a:tc>
                <a:tc>
                  <a:txBody>
                    <a:bodyPr>
                      <a:noAutofit/>
                    </a:bodyPr>
                    <a:lstStyle/>
                    <a:p>
                      <a:pPr lvl="0">
                        <a:spcBef>
                          <a:spcPts val="0"/>
                        </a:spcBef>
                        <a:buNone/>
                      </a:pPr>
                      <a:r>
                        <a:rPr lang="en" sz="1100"/>
                        <a:t>.0635 m</a:t>
                      </a:r>
                    </a:p>
                  </a:txBody>
                  <a:tcPr marT="91425" marB="91425" marR="91425" marL="91425"/>
                </a:tc>
                <a:tc>
                  <a:txBody>
                    <a:bodyPr>
                      <a:noAutofit/>
                    </a:bodyPr>
                    <a:lstStyle/>
                    <a:p>
                      <a:pPr lvl="0">
                        <a:spcBef>
                          <a:spcPts val="0"/>
                        </a:spcBef>
                        <a:buNone/>
                      </a:pPr>
                      <a:r>
                        <a:rPr lang="en" sz="1100"/>
                        <a:t>N/A</a:t>
                      </a:r>
                    </a:p>
                  </a:txBody>
                  <a:tcPr marT="91425" marB="91425" marR="91425" marL="91425"/>
                </a:tc>
              </a:tr>
              <a:tr h="504125">
                <a:tc>
                  <a:txBody>
                    <a:bodyPr>
                      <a:noAutofit/>
                    </a:bodyPr>
                    <a:lstStyle/>
                    <a:p>
                      <a:pPr lvl="0">
                        <a:spcBef>
                          <a:spcPts val="0"/>
                        </a:spcBef>
                        <a:buNone/>
                      </a:pPr>
                      <a:r>
                        <a:rPr lang="en" sz="1100"/>
                        <a:t>Diameter of Circular Slot Stub</a:t>
                      </a:r>
                    </a:p>
                  </a:txBody>
                  <a:tcPr marT="91425" marB="91425" marR="91425" marL="91425"/>
                </a:tc>
                <a:tc>
                  <a:txBody>
                    <a:bodyPr>
                      <a:noAutofit/>
                    </a:bodyPr>
                    <a:lstStyle/>
                    <a:p>
                      <a:pPr lvl="0">
                        <a:spcBef>
                          <a:spcPts val="0"/>
                        </a:spcBef>
                        <a:buNone/>
                      </a:pPr>
                      <a:r>
                        <a:rPr lang="en" sz="1100"/>
                        <a:t>.0306 m</a:t>
                      </a:r>
                    </a:p>
                  </a:txBody>
                  <a:tcPr marT="91425" marB="91425" marR="91425" marL="91425"/>
                </a:tc>
                <a:tc>
                  <a:txBody>
                    <a:bodyPr>
                      <a:noAutofit/>
                    </a:bodyPr>
                    <a:lstStyle/>
                    <a:p>
                      <a:pPr lvl="0">
                        <a:spcBef>
                          <a:spcPts val="0"/>
                        </a:spcBef>
                        <a:buNone/>
                      </a:pPr>
                      <a:r>
                        <a:rPr lang="en" sz="1100"/>
                        <a:t>.0406 m</a:t>
                      </a:r>
                    </a:p>
                  </a:txBody>
                  <a:tcPr marT="91425" marB="91425" marR="91425" marL="91425"/>
                </a:tc>
                <a:tc>
                  <a:txBody>
                    <a:bodyPr>
                      <a:noAutofit/>
                    </a:bodyPr>
                    <a:lstStyle/>
                    <a:p>
                      <a:pPr lvl="0">
                        <a:spcBef>
                          <a:spcPts val="0"/>
                        </a:spcBef>
                        <a:buNone/>
                      </a:pPr>
                      <a:r>
                        <a:rPr lang="en" sz="1100"/>
                        <a:t>.0306 m</a:t>
                      </a:r>
                    </a:p>
                  </a:txBody>
                  <a:tcPr marT="91425" marB="91425" marR="91425" marL="91425"/>
                </a:tc>
              </a:tr>
            </a:tbl>
          </a:graphicData>
        </a:graphic>
      </p:graphicFrame>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2" name="Shape 192"/>
        <p:cNvGrpSpPr/>
        <p:nvPr/>
      </p:nvGrpSpPr>
      <p:grpSpPr>
        <a:xfrm>
          <a:off x="0" y="0"/>
          <a:ext cx="0" cy="0"/>
          <a:chOff x="0" y="0"/>
          <a:chExt cx="0" cy="0"/>
        </a:xfrm>
      </p:grpSpPr>
      <p:sp>
        <p:nvSpPr>
          <p:cNvPr id="193" name="Shape 19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Antenna Solutions</a:t>
            </a:r>
          </a:p>
        </p:txBody>
      </p:sp>
      <p:sp>
        <p:nvSpPr>
          <p:cNvPr id="194" name="Shape 194"/>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spcAft>
                <a:spcPts val="0"/>
              </a:spcAft>
              <a:buClr>
                <a:schemeClr val="dk1"/>
              </a:buClr>
              <a:buSzPct val="68750"/>
              <a:buFont typeface="Arial"/>
              <a:buNone/>
            </a:pPr>
            <a:r>
              <a:rPr lang="en" sz="1600">
                <a:solidFill>
                  <a:schemeClr val="dk1"/>
                </a:solidFill>
              </a:rPr>
              <a:t>Testing of version 1 revealed almost complete reflection of the signal, due to:</a:t>
            </a:r>
          </a:p>
          <a:p>
            <a:pPr indent="-330200" lvl="0" marL="457200" rtl="0">
              <a:spcBef>
                <a:spcPts val="0"/>
              </a:spcBef>
              <a:spcAft>
                <a:spcPts val="0"/>
              </a:spcAft>
              <a:buClr>
                <a:schemeClr val="dk1"/>
              </a:buClr>
              <a:buSzPct val="100000"/>
            </a:pPr>
            <a:r>
              <a:rPr lang="en" sz="1600">
                <a:solidFill>
                  <a:schemeClr val="dk1"/>
                </a:solidFill>
              </a:rPr>
              <a:t>Antenna sides no longer being coplanar from warping during cutting (solved through mill cutting)</a:t>
            </a:r>
          </a:p>
          <a:p>
            <a:pPr indent="-330200" lvl="0" marL="457200" rtl="0">
              <a:spcBef>
                <a:spcPts val="0"/>
              </a:spcBef>
              <a:spcAft>
                <a:spcPts val="0"/>
              </a:spcAft>
              <a:buClr>
                <a:schemeClr val="dk1"/>
              </a:buClr>
              <a:buSzPct val="100000"/>
            </a:pPr>
            <a:r>
              <a:rPr lang="en" sz="1600">
                <a:solidFill>
                  <a:schemeClr val="dk1"/>
                </a:solidFill>
              </a:rPr>
              <a:t>Unreliable connection using soft solder</a:t>
            </a:r>
          </a:p>
          <a:p>
            <a:pPr lvl="0">
              <a:spcBef>
                <a:spcPts val="0"/>
              </a:spcBef>
              <a:spcAft>
                <a:spcPts val="0"/>
              </a:spcAft>
              <a:buNone/>
            </a:pPr>
            <a:r>
              <a:rPr lang="en" sz="1600">
                <a:solidFill>
                  <a:srgbClr val="000000"/>
                </a:solidFill>
              </a:rPr>
              <a:t>To achieve a solid connection for version 2:</a:t>
            </a:r>
          </a:p>
          <a:p>
            <a:pPr indent="-330200" lvl="0" marL="457200" rtl="0">
              <a:spcBef>
                <a:spcPts val="0"/>
              </a:spcBef>
              <a:spcAft>
                <a:spcPts val="0"/>
              </a:spcAft>
              <a:buClr>
                <a:srgbClr val="000000"/>
              </a:buClr>
              <a:buSzPct val="100000"/>
            </a:pPr>
            <a:r>
              <a:rPr lang="en" sz="1600">
                <a:solidFill>
                  <a:srgbClr val="000000"/>
                </a:solidFill>
              </a:rPr>
              <a:t>Switch to a hard solder that can bind to steel </a:t>
            </a:r>
          </a:p>
          <a:p>
            <a:pPr lvl="0" rtl="0">
              <a:spcBef>
                <a:spcPts val="0"/>
              </a:spcBef>
              <a:spcAft>
                <a:spcPts val="0"/>
              </a:spcAft>
              <a:buNone/>
            </a:pPr>
            <a:r>
              <a:rPr lang="en" sz="1600">
                <a:solidFill>
                  <a:srgbClr val="000000"/>
                </a:solidFill>
              </a:rPr>
              <a:t>To prevent current flow on the outside of the coaxial </a:t>
            </a:r>
          </a:p>
          <a:p>
            <a:pPr lvl="0" rtl="0">
              <a:spcBef>
                <a:spcPts val="0"/>
              </a:spcBef>
              <a:spcAft>
                <a:spcPts val="0"/>
              </a:spcAft>
              <a:buNone/>
            </a:pPr>
            <a:r>
              <a:rPr lang="en" sz="1600">
                <a:solidFill>
                  <a:srgbClr val="000000"/>
                </a:solidFill>
              </a:rPr>
              <a:t>cables:</a:t>
            </a:r>
          </a:p>
          <a:p>
            <a:pPr indent="-330200" lvl="0" marL="457200" rtl="0">
              <a:spcBef>
                <a:spcPts val="0"/>
              </a:spcBef>
              <a:spcAft>
                <a:spcPts val="0"/>
              </a:spcAft>
              <a:buClr>
                <a:srgbClr val="000000"/>
              </a:buClr>
              <a:buSzPct val="100000"/>
            </a:pPr>
            <a:r>
              <a:rPr lang="en" sz="1600">
                <a:solidFill>
                  <a:srgbClr val="000000"/>
                </a:solidFill>
              </a:rPr>
              <a:t>Two RF chokes act as baluns for </a:t>
            </a:r>
          </a:p>
          <a:p>
            <a:pPr indent="457200" lvl="0" rtl="0">
              <a:spcBef>
                <a:spcPts val="0"/>
              </a:spcBef>
              <a:spcAft>
                <a:spcPts val="0"/>
              </a:spcAft>
              <a:buNone/>
            </a:pPr>
            <a:r>
              <a:rPr lang="en" sz="1600">
                <a:solidFill>
                  <a:srgbClr val="000000"/>
                </a:solidFill>
              </a:rPr>
              <a:t>the antennas</a:t>
            </a:r>
          </a:p>
          <a:p>
            <a:pPr indent="-330200" lvl="0" marL="457200" rtl="0">
              <a:spcBef>
                <a:spcPts val="0"/>
              </a:spcBef>
              <a:spcAft>
                <a:spcPts val="0"/>
              </a:spcAft>
              <a:buClr>
                <a:srgbClr val="000000"/>
              </a:buClr>
              <a:buSzPct val="100000"/>
            </a:pPr>
            <a:r>
              <a:rPr lang="en" sz="1600">
                <a:solidFill>
                  <a:srgbClr val="000000"/>
                </a:solidFill>
              </a:rPr>
              <a:t>Coiled cables around ferrite cores act </a:t>
            </a:r>
          </a:p>
          <a:p>
            <a:pPr indent="457200" lvl="0" rtl="0">
              <a:spcBef>
                <a:spcPts val="0"/>
              </a:spcBef>
              <a:spcAft>
                <a:spcPts val="0"/>
              </a:spcAft>
              <a:buNone/>
            </a:pPr>
            <a:r>
              <a:rPr lang="en" sz="1600">
                <a:solidFill>
                  <a:srgbClr val="000000"/>
                </a:solidFill>
              </a:rPr>
              <a:t>as inductors, creating reactance along </a:t>
            </a:r>
          </a:p>
          <a:p>
            <a:pPr indent="457200" lvl="0" rtl="0">
              <a:spcBef>
                <a:spcPts val="0"/>
              </a:spcBef>
              <a:spcAft>
                <a:spcPts val="0"/>
              </a:spcAft>
              <a:buNone/>
            </a:pPr>
            <a:r>
              <a:rPr lang="en" sz="1600">
                <a:solidFill>
                  <a:srgbClr val="000000"/>
                </a:solidFill>
              </a:rPr>
              <a:t>the outer edge of the cable, preventing </a:t>
            </a:r>
          </a:p>
          <a:p>
            <a:pPr indent="457200" lvl="0" rtl="0">
              <a:spcBef>
                <a:spcPts val="0"/>
              </a:spcBef>
              <a:spcAft>
                <a:spcPts val="0"/>
              </a:spcAft>
              <a:buNone/>
            </a:pPr>
            <a:r>
              <a:rPr lang="en" sz="1600">
                <a:solidFill>
                  <a:srgbClr val="000000"/>
                </a:solidFill>
              </a:rPr>
              <a:t>current flow</a:t>
            </a:r>
          </a:p>
        </p:txBody>
      </p:sp>
      <p:pic>
        <p:nvPicPr>
          <p:cNvPr id="195" name="Shape 195"/>
          <p:cNvPicPr preferRelativeResize="0"/>
          <p:nvPr/>
        </p:nvPicPr>
        <p:blipFill>
          <a:blip r:embed="rId3">
            <a:alphaModFix/>
          </a:blip>
          <a:stretch>
            <a:fillRect/>
          </a:stretch>
        </p:blipFill>
        <p:spPr>
          <a:xfrm>
            <a:off x="5203024" y="2277950"/>
            <a:ext cx="3248950" cy="2437625"/>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